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rial Bold" charset="1" panose="020B0802020202020204"/>
      <p:regular r:id="rId25"/>
    </p:embeddedFont>
    <p:embeddedFont>
      <p:font typeface="Arimo" charset="1" panose="020B0604020202020204"/>
      <p:regular r:id="rId26"/>
    </p:embeddedFont>
    <p:embeddedFont>
      <p:font typeface="Arimo Bold" charset="1" panose="020B0704020202020204"/>
      <p:regular r:id="rId27"/>
    </p:embeddedFont>
    <p:embeddedFont>
      <p:font typeface="TT Rounds Condensed" charset="1" panose="020005060300000200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54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56.pn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Relationship Id="rId5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jpe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0.png" Type="http://schemas.openxmlformats.org/officeDocument/2006/relationships/image"/><Relationship Id="rId4" Target="../media/image27.jpe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20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3512" y="0"/>
            <a:ext cx="13044488" cy="10286997"/>
          </a:xfrm>
          <a:custGeom>
            <a:avLst/>
            <a:gdLst/>
            <a:ahLst/>
            <a:cxnLst/>
            <a:rect r="r" b="b" t="t" l="l"/>
            <a:pathLst>
              <a:path h="10286997" w="13044488">
                <a:moveTo>
                  <a:pt x="0" y="0"/>
                </a:moveTo>
                <a:lnTo>
                  <a:pt x="13044488" y="0"/>
                </a:lnTo>
                <a:lnTo>
                  <a:pt x="13044488" y="10286997"/>
                </a:lnTo>
                <a:lnTo>
                  <a:pt x="0" y="10286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" t="0" r="-4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7275" y="0"/>
            <a:ext cx="9401175" cy="10287000"/>
            <a:chOff x="0" y="0"/>
            <a:chExt cx="125349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349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534900">
                  <a:moveTo>
                    <a:pt x="7906766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9749536" y="13716000"/>
                  </a:lnTo>
                  <a:lnTo>
                    <a:pt x="12534900" y="9666478"/>
                  </a:lnTo>
                  <a:lnTo>
                    <a:pt x="7906766" y="0"/>
                  </a:lnTo>
                  <a:close/>
                </a:path>
              </a:pathLst>
            </a:custGeom>
            <a:solidFill>
              <a:srgbClr val="047DC6">
                <a:alpha val="3568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401175" cy="10287000"/>
            <a:chOff x="0" y="0"/>
            <a:chExt cx="125349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349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534900">
                  <a:moveTo>
                    <a:pt x="7906766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9749536" y="13716000"/>
                  </a:lnTo>
                  <a:lnTo>
                    <a:pt x="12534900" y="9666478"/>
                  </a:lnTo>
                  <a:lnTo>
                    <a:pt x="7906766" y="0"/>
                  </a:lnTo>
                  <a:close/>
                </a:path>
              </a:pathLst>
            </a:custGeom>
            <a:solidFill>
              <a:srgbClr val="047DC6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983050" y="7039402"/>
            <a:ext cx="2677478" cy="2480308"/>
          </a:xfrm>
          <a:custGeom>
            <a:avLst/>
            <a:gdLst/>
            <a:ahLst/>
            <a:cxnLst/>
            <a:rect r="r" b="b" t="t" l="l"/>
            <a:pathLst>
              <a:path h="2480308" w="2677478">
                <a:moveTo>
                  <a:pt x="0" y="0"/>
                </a:moveTo>
                <a:lnTo>
                  <a:pt x="2677478" y="0"/>
                </a:lnTo>
                <a:lnTo>
                  <a:pt x="2677478" y="2480309"/>
                </a:lnTo>
                <a:lnTo>
                  <a:pt x="0" y="2480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799969" y="8786049"/>
            <a:ext cx="2701290" cy="802005"/>
            <a:chOff x="0" y="0"/>
            <a:chExt cx="3601720" cy="10693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9562" cy="559689"/>
            </a:xfrm>
            <a:custGeom>
              <a:avLst/>
              <a:gdLst/>
              <a:ahLst/>
              <a:cxnLst/>
              <a:rect r="r" b="b" t="t" l="l"/>
              <a:pathLst>
                <a:path h="559689" w="559562">
                  <a:moveTo>
                    <a:pt x="559562" y="383286"/>
                  </a:moveTo>
                  <a:lnTo>
                    <a:pt x="329438" y="264033"/>
                  </a:lnTo>
                  <a:lnTo>
                    <a:pt x="448564" y="33909"/>
                  </a:lnTo>
                  <a:lnTo>
                    <a:pt x="383286" y="0"/>
                  </a:lnTo>
                  <a:lnTo>
                    <a:pt x="264160" y="230124"/>
                  </a:lnTo>
                  <a:lnTo>
                    <a:pt x="33782" y="110998"/>
                  </a:lnTo>
                  <a:lnTo>
                    <a:pt x="0" y="176403"/>
                  </a:lnTo>
                  <a:lnTo>
                    <a:pt x="230124" y="295529"/>
                  </a:lnTo>
                  <a:lnTo>
                    <a:pt x="110998" y="525780"/>
                  </a:lnTo>
                  <a:lnTo>
                    <a:pt x="176530" y="559689"/>
                  </a:lnTo>
                  <a:lnTo>
                    <a:pt x="295656" y="329565"/>
                  </a:lnTo>
                  <a:lnTo>
                    <a:pt x="525780" y="448691"/>
                  </a:lnTo>
                  <a:lnTo>
                    <a:pt x="559562" y="383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010408" y="477266"/>
              <a:ext cx="590550" cy="591820"/>
            </a:xfrm>
            <a:custGeom>
              <a:avLst/>
              <a:gdLst/>
              <a:ahLst/>
              <a:cxnLst/>
              <a:rect r="r" b="b" t="t" l="l"/>
              <a:pathLst>
                <a:path h="591820" w="590550">
                  <a:moveTo>
                    <a:pt x="590550" y="259080"/>
                  </a:moveTo>
                  <a:lnTo>
                    <a:pt x="331978" y="259080"/>
                  </a:lnTo>
                  <a:lnTo>
                    <a:pt x="331978" y="0"/>
                  </a:lnTo>
                  <a:lnTo>
                    <a:pt x="258572" y="0"/>
                  </a:lnTo>
                  <a:lnTo>
                    <a:pt x="258572" y="259080"/>
                  </a:lnTo>
                  <a:lnTo>
                    <a:pt x="0" y="259080"/>
                  </a:lnTo>
                  <a:lnTo>
                    <a:pt x="0" y="332740"/>
                  </a:lnTo>
                  <a:lnTo>
                    <a:pt x="258572" y="332740"/>
                  </a:lnTo>
                  <a:lnTo>
                    <a:pt x="258572" y="591820"/>
                  </a:lnTo>
                  <a:lnTo>
                    <a:pt x="331978" y="591820"/>
                  </a:lnTo>
                  <a:lnTo>
                    <a:pt x="331978" y="332740"/>
                  </a:lnTo>
                  <a:lnTo>
                    <a:pt x="590550" y="332740"/>
                  </a:lnTo>
                  <a:lnTo>
                    <a:pt x="590550" y="2590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753408" y="9574815"/>
            <a:ext cx="400050" cy="419100"/>
          </a:xfrm>
          <a:custGeom>
            <a:avLst/>
            <a:gdLst/>
            <a:ahLst/>
            <a:cxnLst/>
            <a:rect r="r" b="b" t="t" l="l"/>
            <a:pathLst>
              <a:path h="419100" w="400050">
                <a:moveTo>
                  <a:pt x="0" y="0"/>
                </a:moveTo>
                <a:lnTo>
                  <a:pt x="400050" y="0"/>
                </a:lnTo>
                <a:lnTo>
                  <a:pt x="40005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1497" y="1945641"/>
            <a:ext cx="6466522" cy="172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80"/>
              </a:lnSpc>
            </a:pPr>
            <a:r>
              <a:rPr lang="en-US" b="true" sz="9900" spc="-82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WALMART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018020" y="1628775"/>
            <a:ext cx="1883092" cy="2094547"/>
          </a:xfrm>
          <a:custGeom>
            <a:avLst/>
            <a:gdLst/>
            <a:ahLst/>
            <a:cxnLst/>
            <a:rect r="r" b="b" t="t" l="l"/>
            <a:pathLst>
              <a:path h="2094547" w="1883092">
                <a:moveTo>
                  <a:pt x="0" y="0"/>
                </a:moveTo>
                <a:lnTo>
                  <a:pt x="1883092" y="0"/>
                </a:lnTo>
                <a:lnTo>
                  <a:pt x="1883092" y="2094547"/>
                </a:lnTo>
                <a:lnTo>
                  <a:pt x="0" y="20945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843962" y="3557588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57225" y="657225"/>
            <a:ext cx="714375" cy="971550"/>
            <a:chOff x="0" y="0"/>
            <a:chExt cx="952500" cy="1295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52500" cy="1295400"/>
            </a:xfrm>
            <a:custGeom>
              <a:avLst/>
              <a:gdLst/>
              <a:ahLst/>
              <a:cxnLst/>
              <a:rect r="r" b="b" t="t" l="l"/>
              <a:pathLst>
                <a:path h="1295400" w="952500">
                  <a:moveTo>
                    <a:pt x="476250" y="0"/>
                  </a:moveTo>
                  <a:lnTo>
                    <a:pt x="0" y="0"/>
                  </a:lnTo>
                  <a:lnTo>
                    <a:pt x="476250" y="647700"/>
                  </a:lnTo>
                  <a:lnTo>
                    <a:pt x="0" y="1295400"/>
                  </a:lnTo>
                  <a:lnTo>
                    <a:pt x="476250" y="1295400"/>
                  </a:lnTo>
                  <a:lnTo>
                    <a:pt x="952500" y="647700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FFC220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57300" y="657225"/>
            <a:ext cx="714375" cy="971550"/>
            <a:chOff x="0" y="0"/>
            <a:chExt cx="952500" cy="1295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52500" cy="1295400"/>
            </a:xfrm>
            <a:custGeom>
              <a:avLst/>
              <a:gdLst/>
              <a:ahLst/>
              <a:cxnLst/>
              <a:rect r="r" b="b" t="t" l="l"/>
              <a:pathLst>
                <a:path h="1295400" w="952500">
                  <a:moveTo>
                    <a:pt x="476250" y="0"/>
                  </a:moveTo>
                  <a:lnTo>
                    <a:pt x="0" y="0"/>
                  </a:lnTo>
                  <a:lnTo>
                    <a:pt x="476250" y="647700"/>
                  </a:lnTo>
                  <a:lnTo>
                    <a:pt x="0" y="1295400"/>
                  </a:lnTo>
                  <a:lnTo>
                    <a:pt x="476250" y="1295400"/>
                  </a:lnTo>
                  <a:lnTo>
                    <a:pt x="952500" y="647700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FFC220">
                <a:alpha val="61569"/>
              </a:srgbClr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068449" y="4750434"/>
            <a:ext cx="368941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3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DATA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6848" y="7241634"/>
            <a:ext cx="378714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Presented by: Uttam Batch: </a:t>
            </a:r>
            <a:r>
              <a:rPr lang="en-US" b="true" sz="3000" spc="-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MIP-DA-13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01700" y="214312"/>
            <a:ext cx="4329112" cy="7015162"/>
          </a:xfrm>
          <a:custGeom>
            <a:avLst/>
            <a:gdLst/>
            <a:ahLst/>
            <a:cxnLst/>
            <a:rect r="r" b="b" t="t" l="l"/>
            <a:pathLst>
              <a:path h="7015162" w="4329112">
                <a:moveTo>
                  <a:pt x="0" y="0"/>
                </a:moveTo>
                <a:lnTo>
                  <a:pt x="4329112" y="0"/>
                </a:lnTo>
                <a:lnTo>
                  <a:pt x="4329112" y="7015163"/>
                </a:lnTo>
                <a:lnTo>
                  <a:pt x="0" y="7015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80402" y="3379089"/>
            <a:ext cx="1291590" cy="114300"/>
          </a:xfrm>
          <a:custGeom>
            <a:avLst/>
            <a:gdLst/>
            <a:ahLst/>
            <a:cxnLst/>
            <a:rect r="r" b="b" t="t" l="l"/>
            <a:pathLst>
              <a:path h="114300" w="1291590">
                <a:moveTo>
                  <a:pt x="0" y="0"/>
                </a:moveTo>
                <a:lnTo>
                  <a:pt x="1291590" y="0"/>
                </a:lnTo>
                <a:lnTo>
                  <a:pt x="129159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3882" y="214312"/>
            <a:ext cx="1314450" cy="971550"/>
          </a:xfrm>
          <a:custGeom>
            <a:avLst/>
            <a:gdLst/>
            <a:ahLst/>
            <a:cxnLst/>
            <a:rect r="r" b="b" t="t" l="l"/>
            <a:pathLst>
              <a:path h="971550" w="1314450">
                <a:moveTo>
                  <a:pt x="0" y="0"/>
                </a:moveTo>
                <a:lnTo>
                  <a:pt x="1314450" y="0"/>
                </a:lnTo>
                <a:lnTo>
                  <a:pt x="131445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0112" y="8035458"/>
            <a:ext cx="5329238" cy="1498829"/>
          </a:xfrm>
          <a:custGeom>
            <a:avLst/>
            <a:gdLst/>
            <a:ahLst/>
            <a:cxnLst/>
            <a:rect r="r" b="b" t="t" l="l"/>
            <a:pathLst>
              <a:path h="1498829" w="5329238">
                <a:moveTo>
                  <a:pt x="0" y="0"/>
                </a:moveTo>
                <a:lnTo>
                  <a:pt x="5329238" y="0"/>
                </a:lnTo>
                <a:lnTo>
                  <a:pt x="5329238" y="1498828"/>
                </a:lnTo>
                <a:lnTo>
                  <a:pt x="0" y="1498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25" r="0" b="-32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15990" y="109993"/>
            <a:ext cx="9561649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 b="true">
                <a:solidFill>
                  <a:srgbClr val="047DC6"/>
                </a:solidFill>
                <a:latin typeface="Arial Bold"/>
                <a:ea typeface="Arial Bold"/>
                <a:cs typeface="Arial Bold"/>
                <a:sym typeface="Arial Bold"/>
              </a:rPr>
              <a:t>Sales </a:t>
            </a:r>
            <a:r>
              <a:rPr lang="en-US" sz="8100" b="true">
                <a:solidFill>
                  <a:srgbClr val="7E7E7E"/>
                </a:solidFill>
                <a:latin typeface="Arial Bold"/>
                <a:ea typeface="Arial Bold"/>
                <a:cs typeface="Arial Bold"/>
                <a:sym typeface="Arial Bold"/>
              </a:rPr>
              <a:t>Analysis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00112" y="1185862"/>
            <a:ext cx="1623060" cy="1623060"/>
            <a:chOff x="0" y="0"/>
            <a:chExt cx="2164080" cy="21640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3064" cy="2162937"/>
            </a:xfrm>
            <a:custGeom>
              <a:avLst/>
              <a:gdLst/>
              <a:ahLst/>
              <a:cxnLst/>
              <a:rect r="r" b="b" t="t" l="l"/>
              <a:pathLst>
                <a:path h="2162937" w="2163064">
                  <a:moveTo>
                    <a:pt x="1045210" y="0"/>
                  </a:moveTo>
                  <a:lnTo>
                    <a:pt x="964692" y="0"/>
                  </a:lnTo>
                  <a:lnTo>
                    <a:pt x="887095" y="24638"/>
                  </a:lnTo>
                  <a:lnTo>
                    <a:pt x="818769" y="74041"/>
                  </a:lnTo>
                  <a:lnTo>
                    <a:pt x="74041" y="818769"/>
                  </a:lnTo>
                  <a:lnTo>
                    <a:pt x="24638" y="887095"/>
                  </a:lnTo>
                  <a:lnTo>
                    <a:pt x="0" y="964692"/>
                  </a:lnTo>
                  <a:lnTo>
                    <a:pt x="0" y="1045210"/>
                  </a:lnTo>
                  <a:lnTo>
                    <a:pt x="24638" y="1122680"/>
                  </a:lnTo>
                  <a:lnTo>
                    <a:pt x="74041" y="1191006"/>
                  </a:lnTo>
                  <a:lnTo>
                    <a:pt x="972058" y="2088896"/>
                  </a:lnTo>
                  <a:lnTo>
                    <a:pt x="1040384" y="2138299"/>
                  </a:lnTo>
                  <a:lnTo>
                    <a:pt x="1117981" y="2162937"/>
                  </a:lnTo>
                  <a:lnTo>
                    <a:pt x="1198626" y="2162937"/>
                  </a:lnTo>
                  <a:lnTo>
                    <a:pt x="1276096" y="2138299"/>
                  </a:lnTo>
                  <a:lnTo>
                    <a:pt x="1344295" y="2088896"/>
                  </a:lnTo>
                  <a:lnTo>
                    <a:pt x="2089023" y="1344168"/>
                  </a:lnTo>
                  <a:lnTo>
                    <a:pt x="2138426" y="1275842"/>
                  </a:lnTo>
                  <a:lnTo>
                    <a:pt x="2163064" y="1198372"/>
                  </a:lnTo>
                  <a:lnTo>
                    <a:pt x="2163064" y="1117854"/>
                  </a:lnTo>
                  <a:lnTo>
                    <a:pt x="2138426" y="1040384"/>
                  </a:lnTo>
                  <a:lnTo>
                    <a:pt x="2089023" y="972058"/>
                  </a:lnTo>
                  <a:lnTo>
                    <a:pt x="1191133" y="74168"/>
                  </a:lnTo>
                  <a:lnTo>
                    <a:pt x="1122807" y="24765"/>
                  </a:lnTo>
                  <a:lnTo>
                    <a:pt x="1045210" y="0"/>
                  </a:lnTo>
                  <a:close/>
                </a:path>
              </a:pathLst>
            </a:custGeom>
            <a:solidFill>
              <a:srgbClr val="047DC6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523173" y="2394165"/>
            <a:ext cx="7027069" cy="3761284"/>
          </a:xfrm>
          <a:custGeom>
            <a:avLst/>
            <a:gdLst/>
            <a:ahLst/>
            <a:cxnLst/>
            <a:rect r="r" b="b" t="t" l="l"/>
            <a:pathLst>
              <a:path h="3761284" w="7027069">
                <a:moveTo>
                  <a:pt x="0" y="0"/>
                </a:moveTo>
                <a:lnTo>
                  <a:pt x="7027068" y="0"/>
                </a:lnTo>
                <a:lnTo>
                  <a:pt x="7027068" y="3761283"/>
                </a:lnTo>
                <a:lnTo>
                  <a:pt x="0" y="37612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94234" y="5777870"/>
            <a:ext cx="7397941" cy="4164472"/>
          </a:xfrm>
          <a:custGeom>
            <a:avLst/>
            <a:gdLst/>
            <a:ahLst/>
            <a:cxnLst/>
            <a:rect r="r" b="b" t="t" l="l"/>
            <a:pathLst>
              <a:path h="4164472" w="7397941">
                <a:moveTo>
                  <a:pt x="0" y="0"/>
                </a:moveTo>
                <a:lnTo>
                  <a:pt x="7397941" y="0"/>
                </a:lnTo>
                <a:lnTo>
                  <a:pt x="7397941" y="4164472"/>
                </a:lnTo>
                <a:lnTo>
                  <a:pt x="0" y="4164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5434" r="-3175" b="-941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16592" y="1654872"/>
            <a:ext cx="6915984" cy="52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8"/>
              </a:lnSpc>
            </a:pPr>
            <a:r>
              <a:rPr lang="en-US" b="true" sz="2999" spc="-1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List the top 5 products by unit  price.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6354" y="1616772"/>
            <a:ext cx="810578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 spc="3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07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462" y="285750"/>
            <a:ext cx="6227428" cy="7500938"/>
          </a:xfrm>
          <a:custGeom>
            <a:avLst/>
            <a:gdLst/>
            <a:ahLst/>
            <a:cxnLst/>
            <a:rect r="r" b="b" t="t" l="l"/>
            <a:pathLst>
              <a:path h="7500938" w="6227428">
                <a:moveTo>
                  <a:pt x="0" y="0"/>
                </a:moveTo>
                <a:lnTo>
                  <a:pt x="6227429" y="0"/>
                </a:lnTo>
                <a:lnTo>
                  <a:pt x="6227429" y="7500938"/>
                </a:lnTo>
                <a:lnTo>
                  <a:pt x="0" y="7500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" t="0" r="-1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4385" y="285750"/>
            <a:ext cx="1300162" cy="971550"/>
          </a:xfrm>
          <a:custGeom>
            <a:avLst/>
            <a:gdLst/>
            <a:ahLst/>
            <a:cxnLst/>
            <a:rect r="r" b="b" t="t" l="l"/>
            <a:pathLst>
              <a:path h="971550" w="1300162">
                <a:moveTo>
                  <a:pt x="0" y="0"/>
                </a:moveTo>
                <a:lnTo>
                  <a:pt x="1300162" y="0"/>
                </a:lnTo>
                <a:lnTo>
                  <a:pt x="1300162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94767" y="9150346"/>
            <a:ext cx="3671667" cy="895348"/>
          </a:xfrm>
          <a:custGeom>
            <a:avLst/>
            <a:gdLst/>
            <a:ahLst/>
            <a:cxnLst/>
            <a:rect r="r" b="b" t="t" l="l"/>
            <a:pathLst>
              <a:path h="895348" w="3671667">
                <a:moveTo>
                  <a:pt x="0" y="0"/>
                </a:moveTo>
                <a:lnTo>
                  <a:pt x="3671667" y="0"/>
                </a:lnTo>
                <a:lnTo>
                  <a:pt x="3671667" y="895349"/>
                </a:lnTo>
                <a:lnTo>
                  <a:pt x="0" y="895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4" t="0" r="-154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384466" y="1028700"/>
            <a:ext cx="1437322" cy="1437323"/>
            <a:chOff x="0" y="0"/>
            <a:chExt cx="1916430" cy="19164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5795" cy="1915414"/>
            </a:xfrm>
            <a:custGeom>
              <a:avLst/>
              <a:gdLst/>
              <a:ahLst/>
              <a:cxnLst/>
              <a:rect r="r" b="b" t="t" l="l"/>
              <a:pathLst>
                <a:path h="1915414" w="1915795">
                  <a:moveTo>
                    <a:pt x="1020699" y="0"/>
                  </a:moveTo>
                  <a:lnTo>
                    <a:pt x="932688" y="17145"/>
                  </a:lnTo>
                  <a:lnTo>
                    <a:pt x="855472" y="68326"/>
                  </a:lnTo>
                  <a:lnTo>
                    <a:pt x="68580" y="855218"/>
                  </a:lnTo>
                  <a:lnTo>
                    <a:pt x="17145" y="932561"/>
                  </a:lnTo>
                  <a:lnTo>
                    <a:pt x="0" y="1020572"/>
                  </a:lnTo>
                  <a:lnTo>
                    <a:pt x="17145" y="1108583"/>
                  </a:lnTo>
                  <a:lnTo>
                    <a:pt x="68580" y="1185672"/>
                  </a:lnTo>
                  <a:lnTo>
                    <a:pt x="729742" y="1846834"/>
                  </a:lnTo>
                  <a:lnTo>
                    <a:pt x="806958" y="1898269"/>
                  </a:lnTo>
                  <a:lnTo>
                    <a:pt x="894969" y="1915414"/>
                  </a:lnTo>
                  <a:lnTo>
                    <a:pt x="982980" y="1898269"/>
                  </a:lnTo>
                  <a:lnTo>
                    <a:pt x="1060323" y="1846834"/>
                  </a:lnTo>
                  <a:lnTo>
                    <a:pt x="1847215" y="1060196"/>
                  </a:lnTo>
                  <a:lnTo>
                    <a:pt x="1898650" y="982726"/>
                  </a:lnTo>
                  <a:lnTo>
                    <a:pt x="1915795" y="894715"/>
                  </a:lnTo>
                  <a:lnTo>
                    <a:pt x="1898650" y="806704"/>
                  </a:lnTo>
                  <a:lnTo>
                    <a:pt x="1847215" y="729361"/>
                  </a:lnTo>
                  <a:lnTo>
                    <a:pt x="1185926" y="68326"/>
                  </a:lnTo>
                  <a:lnTo>
                    <a:pt x="1108710" y="17145"/>
                  </a:lnTo>
                  <a:lnTo>
                    <a:pt x="1020699" y="0"/>
                  </a:lnTo>
                  <a:close/>
                </a:path>
              </a:pathLst>
            </a:custGeom>
            <a:solidFill>
              <a:srgbClr val="047DC6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480982" y="1842213"/>
            <a:ext cx="4368756" cy="2033152"/>
          </a:xfrm>
          <a:custGeom>
            <a:avLst/>
            <a:gdLst/>
            <a:ahLst/>
            <a:cxnLst/>
            <a:rect r="r" b="b" t="t" l="l"/>
            <a:pathLst>
              <a:path h="2033152" w="4368756">
                <a:moveTo>
                  <a:pt x="0" y="0"/>
                </a:moveTo>
                <a:lnTo>
                  <a:pt x="4368756" y="0"/>
                </a:lnTo>
                <a:lnTo>
                  <a:pt x="4368756" y="2033152"/>
                </a:lnTo>
                <a:lnTo>
                  <a:pt x="0" y="20331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1462" y="3846790"/>
            <a:ext cx="18240740" cy="6440210"/>
          </a:xfrm>
          <a:custGeom>
            <a:avLst/>
            <a:gdLst/>
            <a:ahLst/>
            <a:cxnLst/>
            <a:rect r="r" b="b" t="t" l="l"/>
            <a:pathLst>
              <a:path h="6440210" w="18240740">
                <a:moveTo>
                  <a:pt x="0" y="0"/>
                </a:moveTo>
                <a:lnTo>
                  <a:pt x="18240741" y="0"/>
                </a:lnTo>
                <a:lnTo>
                  <a:pt x="18240741" y="6440210"/>
                </a:lnTo>
                <a:lnTo>
                  <a:pt x="0" y="64402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36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36675" y="1409700"/>
            <a:ext cx="11129758" cy="52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8"/>
              </a:lnSpc>
            </a:pPr>
            <a:r>
              <a:rPr lang="en-US" b="true" sz="2999" spc="-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Find sales transactions with a gross income greater  than 30.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88313" y="1362075"/>
            <a:ext cx="810578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 spc="3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34104" y="-4763"/>
            <a:ext cx="8093994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 b="true">
                <a:solidFill>
                  <a:srgbClr val="047DC6"/>
                </a:solidFill>
                <a:latin typeface="Arial Bold"/>
                <a:ea typeface="Arial Bold"/>
                <a:cs typeface="Arial Bold"/>
                <a:sym typeface="Arial Bold"/>
              </a:rPr>
              <a:t>Sales </a:t>
            </a:r>
            <a:r>
              <a:rPr lang="en-US" sz="8100" b="true">
                <a:solidFill>
                  <a:srgbClr val="7E7E7E"/>
                </a:solidFill>
                <a:latin typeface="Arial Bold"/>
                <a:ea typeface="Arial Bold"/>
                <a:cs typeface="Arial Bold"/>
                <a:sym typeface="Arial Bold"/>
              </a:rPr>
              <a:t>Analysis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4591" y="431938"/>
            <a:ext cx="1314450" cy="971550"/>
          </a:xfrm>
          <a:custGeom>
            <a:avLst/>
            <a:gdLst/>
            <a:ahLst/>
            <a:cxnLst/>
            <a:rect r="r" b="b" t="t" l="l"/>
            <a:pathLst>
              <a:path h="971550" w="1314450">
                <a:moveTo>
                  <a:pt x="0" y="0"/>
                </a:moveTo>
                <a:lnTo>
                  <a:pt x="1314450" y="0"/>
                </a:lnTo>
                <a:lnTo>
                  <a:pt x="131445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74704" y="1246442"/>
            <a:ext cx="182880" cy="468630"/>
            <a:chOff x="0" y="0"/>
            <a:chExt cx="243840" cy="624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078" cy="624078"/>
            </a:xfrm>
            <a:custGeom>
              <a:avLst/>
              <a:gdLst/>
              <a:ahLst/>
              <a:cxnLst/>
              <a:rect r="r" b="b" t="t" l="l"/>
              <a:pathLst>
                <a:path h="624078" w="243078">
                  <a:moveTo>
                    <a:pt x="128651" y="0"/>
                  </a:moveTo>
                  <a:lnTo>
                    <a:pt x="53213" y="26924"/>
                  </a:lnTo>
                  <a:lnTo>
                    <a:pt x="36449" y="103886"/>
                  </a:lnTo>
                  <a:lnTo>
                    <a:pt x="0" y="526034"/>
                  </a:lnTo>
                  <a:lnTo>
                    <a:pt x="37084" y="599440"/>
                  </a:lnTo>
                  <a:lnTo>
                    <a:pt x="50292" y="608838"/>
                  </a:lnTo>
                  <a:lnTo>
                    <a:pt x="62230" y="614934"/>
                  </a:lnTo>
                  <a:lnTo>
                    <a:pt x="78486" y="614934"/>
                  </a:lnTo>
                  <a:lnTo>
                    <a:pt x="88900" y="624078"/>
                  </a:lnTo>
                  <a:lnTo>
                    <a:pt x="143764" y="624078"/>
                  </a:lnTo>
                  <a:lnTo>
                    <a:pt x="146812" y="621030"/>
                  </a:lnTo>
                  <a:lnTo>
                    <a:pt x="155702" y="621030"/>
                  </a:lnTo>
                  <a:lnTo>
                    <a:pt x="234188" y="570992"/>
                  </a:lnTo>
                  <a:lnTo>
                    <a:pt x="243078" y="533654"/>
                  </a:lnTo>
                  <a:lnTo>
                    <a:pt x="233299" y="408432"/>
                  </a:lnTo>
                  <a:lnTo>
                    <a:pt x="203200" y="58420"/>
                  </a:lnTo>
                  <a:lnTo>
                    <a:pt x="152273" y="4572"/>
                  </a:lnTo>
                  <a:lnTo>
                    <a:pt x="128651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361576" y="1088064"/>
            <a:ext cx="425768" cy="338138"/>
            <a:chOff x="0" y="0"/>
            <a:chExt cx="567690" cy="4508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6801" cy="449707"/>
            </a:xfrm>
            <a:custGeom>
              <a:avLst/>
              <a:gdLst/>
              <a:ahLst/>
              <a:cxnLst/>
              <a:rect r="r" b="b" t="t" l="l"/>
              <a:pathLst>
                <a:path h="449707" w="566801">
                  <a:moveTo>
                    <a:pt x="80772" y="0"/>
                  </a:moveTo>
                  <a:lnTo>
                    <a:pt x="16256" y="47879"/>
                  </a:lnTo>
                  <a:lnTo>
                    <a:pt x="0" y="119888"/>
                  </a:lnTo>
                  <a:lnTo>
                    <a:pt x="4318" y="134874"/>
                  </a:lnTo>
                  <a:lnTo>
                    <a:pt x="12954" y="147701"/>
                  </a:lnTo>
                  <a:lnTo>
                    <a:pt x="25654" y="158369"/>
                  </a:lnTo>
                  <a:lnTo>
                    <a:pt x="39243" y="168402"/>
                  </a:lnTo>
                  <a:lnTo>
                    <a:pt x="66421" y="189484"/>
                  </a:lnTo>
                  <a:lnTo>
                    <a:pt x="391922" y="430657"/>
                  </a:lnTo>
                  <a:lnTo>
                    <a:pt x="405892" y="439547"/>
                  </a:lnTo>
                  <a:lnTo>
                    <a:pt x="420878" y="446405"/>
                  </a:lnTo>
                  <a:lnTo>
                    <a:pt x="437261" y="449707"/>
                  </a:lnTo>
                  <a:lnTo>
                    <a:pt x="455422" y="447929"/>
                  </a:lnTo>
                  <a:lnTo>
                    <a:pt x="498475" y="427228"/>
                  </a:lnTo>
                  <a:lnTo>
                    <a:pt x="534289" y="389763"/>
                  </a:lnTo>
                  <a:lnTo>
                    <a:pt x="558546" y="340741"/>
                  </a:lnTo>
                  <a:lnTo>
                    <a:pt x="566801" y="285242"/>
                  </a:lnTo>
                  <a:lnTo>
                    <a:pt x="563499" y="262128"/>
                  </a:lnTo>
                  <a:lnTo>
                    <a:pt x="555117" y="241046"/>
                  </a:lnTo>
                  <a:lnTo>
                    <a:pt x="540512" y="222631"/>
                  </a:lnTo>
                  <a:lnTo>
                    <a:pt x="518541" y="207518"/>
                  </a:lnTo>
                  <a:lnTo>
                    <a:pt x="353441" y="127254"/>
                  </a:lnTo>
                  <a:lnTo>
                    <a:pt x="105410" y="4953"/>
                  </a:lnTo>
                  <a:lnTo>
                    <a:pt x="93091" y="762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349695" y="609622"/>
            <a:ext cx="439102" cy="328612"/>
            <a:chOff x="0" y="0"/>
            <a:chExt cx="585470" cy="4381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4327" cy="437642"/>
            </a:xfrm>
            <a:custGeom>
              <a:avLst/>
              <a:gdLst/>
              <a:ahLst/>
              <a:cxnLst/>
              <a:rect r="r" b="b" t="t" l="l"/>
              <a:pathLst>
                <a:path h="437642" w="584327">
                  <a:moveTo>
                    <a:pt x="467106" y="0"/>
                  </a:moveTo>
                  <a:lnTo>
                    <a:pt x="432816" y="4318"/>
                  </a:lnTo>
                  <a:lnTo>
                    <a:pt x="395351" y="24384"/>
                  </a:lnTo>
                  <a:lnTo>
                    <a:pt x="23241" y="285496"/>
                  </a:lnTo>
                  <a:lnTo>
                    <a:pt x="10795" y="293116"/>
                  </a:lnTo>
                  <a:lnTo>
                    <a:pt x="4699" y="302514"/>
                  </a:lnTo>
                  <a:lnTo>
                    <a:pt x="1651" y="316230"/>
                  </a:lnTo>
                  <a:lnTo>
                    <a:pt x="0" y="345821"/>
                  </a:lnTo>
                  <a:lnTo>
                    <a:pt x="6350" y="372364"/>
                  </a:lnTo>
                  <a:lnTo>
                    <a:pt x="72771" y="436753"/>
                  </a:lnTo>
                  <a:lnTo>
                    <a:pt x="90805" y="437642"/>
                  </a:lnTo>
                  <a:lnTo>
                    <a:pt x="109982" y="431927"/>
                  </a:lnTo>
                  <a:lnTo>
                    <a:pt x="279273" y="353060"/>
                  </a:lnTo>
                  <a:lnTo>
                    <a:pt x="533273" y="235966"/>
                  </a:lnTo>
                  <a:lnTo>
                    <a:pt x="555879" y="221488"/>
                  </a:lnTo>
                  <a:lnTo>
                    <a:pt x="570992" y="203200"/>
                  </a:lnTo>
                  <a:lnTo>
                    <a:pt x="580009" y="180848"/>
                  </a:lnTo>
                  <a:lnTo>
                    <a:pt x="584327" y="154178"/>
                  </a:lnTo>
                  <a:lnTo>
                    <a:pt x="579374" y="122301"/>
                  </a:lnTo>
                  <a:lnTo>
                    <a:pt x="569214" y="92075"/>
                  </a:lnTo>
                  <a:lnTo>
                    <a:pt x="553847" y="64008"/>
                  </a:lnTo>
                  <a:lnTo>
                    <a:pt x="533273" y="38354"/>
                  </a:lnTo>
                  <a:lnTo>
                    <a:pt x="500126" y="11303"/>
                  </a:lnTo>
                  <a:lnTo>
                    <a:pt x="467106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547209" y="1085850"/>
            <a:ext cx="438150" cy="338138"/>
            <a:chOff x="0" y="0"/>
            <a:chExt cx="584200" cy="4508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3438" cy="449961"/>
            </a:xfrm>
            <a:custGeom>
              <a:avLst/>
              <a:gdLst/>
              <a:ahLst/>
              <a:cxnLst/>
              <a:rect r="r" b="b" t="t" l="l"/>
              <a:pathLst>
                <a:path h="449961" w="583438">
                  <a:moveTo>
                    <a:pt x="493014" y="0"/>
                  </a:moveTo>
                  <a:lnTo>
                    <a:pt x="488188" y="0"/>
                  </a:lnTo>
                  <a:lnTo>
                    <a:pt x="480568" y="1524"/>
                  </a:lnTo>
                  <a:lnTo>
                    <a:pt x="474472" y="4826"/>
                  </a:lnTo>
                  <a:lnTo>
                    <a:pt x="220472" y="126492"/>
                  </a:lnTo>
                  <a:lnTo>
                    <a:pt x="51308" y="205740"/>
                  </a:lnTo>
                  <a:lnTo>
                    <a:pt x="1016" y="273050"/>
                  </a:lnTo>
                  <a:lnTo>
                    <a:pt x="0" y="302260"/>
                  </a:lnTo>
                  <a:lnTo>
                    <a:pt x="7239" y="339344"/>
                  </a:lnTo>
                  <a:lnTo>
                    <a:pt x="71374" y="428752"/>
                  </a:lnTo>
                  <a:lnTo>
                    <a:pt x="124079" y="449961"/>
                  </a:lnTo>
                  <a:lnTo>
                    <a:pt x="150368" y="445897"/>
                  </a:lnTo>
                  <a:lnTo>
                    <a:pt x="176784" y="431800"/>
                  </a:lnTo>
                  <a:lnTo>
                    <a:pt x="473837" y="218440"/>
                  </a:lnTo>
                  <a:lnTo>
                    <a:pt x="550418" y="164592"/>
                  </a:lnTo>
                  <a:lnTo>
                    <a:pt x="567182" y="149606"/>
                  </a:lnTo>
                  <a:lnTo>
                    <a:pt x="578231" y="132842"/>
                  </a:lnTo>
                  <a:lnTo>
                    <a:pt x="583438" y="113792"/>
                  </a:lnTo>
                  <a:lnTo>
                    <a:pt x="582930" y="91694"/>
                  </a:lnTo>
                  <a:lnTo>
                    <a:pt x="546989" y="23368"/>
                  </a:lnTo>
                  <a:lnTo>
                    <a:pt x="514350" y="3048"/>
                  </a:lnTo>
                  <a:lnTo>
                    <a:pt x="493014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544925" y="600075"/>
            <a:ext cx="439102" cy="342900"/>
            <a:chOff x="0" y="0"/>
            <a:chExt cx="585470" cy="457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5089" cy="455676"/>
            </a:xfrm>
            <a:custGeom>
              <a:avLst/>
              <a:gdLst/>
              <a:ahLst/>
              <a:cxnLst/>
              <a:rect r="r" b="b" t="t" l="l"/>
              <a:pathLst>
                <a:path h="455676" w="585089">
                  <a:moveTo>
                    <a:pt x="129032" y="0"/>
                  </a:moveTo>
                  <a:lnTo>
                    <a:pt x="28702" y="68326"/>
                  </a:lnTo>
                  <a:lnTo>
                    <a:pt x="0" y="161544"/>
                  </a:lnTo>
                  <a:lnTo>
                    <a:pt x="2794" y="188468"/>
                  </a:lnTo>
                  <a:lnTo>
                    <a:pt x="11684" y="211582"/>
                  </a:lnTo>
                  <a:lnTo>
                    <a:pt x="27559" y="230886"/>
                  </a:lnTo>
                  <a:lnTo>
                    <a:pt x="51308" y="246126"/>
                  </a:lnTo>
                  <a:lnTo>
                    <a:pt x="475488" y="449326"/>
                  </a:lnTo>
                  <a:lnTo>
                    <a:pt x="486410" y="455676"/>
                  </a:lnTo>
                  <a:lnTo>
                    <a:pt x="559308" y="420116"/>
                  </a:lnTo>
                  <a:lnTo>
                    <a:pt x="585089" y="343281"/>
                  </a:lnTo>
                  <a:lnTo>
                    <a:pt x="580644" y="322961"/>
                  </a:lnTo>
                  <a:lnTo>
                    <a:pt x="569468" y="305054"/>
                  </a:lnTo>
                  <a:lnTo>
                    <a:pt x="551688" y="289433"/>
                  </a:lnTo>
                  <a:lnTo>
                    <a:pt x="528701" y="273558"/>
                  </a:lnTo>
                  <a:lnTo>
                    <a:pt x="388239" y="172339"/>
                  </a:lnTo>
                  <a:lnTo>
                    <a:pt x="169418" y="12700"/>
                  </a:lnTo>
                  <a:lnTo>
                    <a:pt x="156972" y="4826"/>
                  </a:lnTo>
                  <a:lnTo>
                    <a:pt x="144526" y="1524"/>
                  </a:lnTo>
                  <a:lnTo>
                    <a:pt x="129032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7073562" y="318429"/>
            <a:ext cx="185738" cy="462915"/>
            <a:chOff x="0" y="0"/>
            <a:chExt cx="247650" cy="6172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7777" cy="616966"/>
            </a:xfrm>
            <a:custGeom>
              <a:avLst/>
              <a:gdLst/>
              <a:ahLst/>
              <a:cxnLst/>
              <a:rect r="r" b="b" t="t" l="l"/>
              <a:pathLst>
                <a:path h="616966" w="247777">
                  <a:moveTo>
                    <a:pt x="121539" y="0"/>
                  </a:moveTo>
                  <a:lnTo>
                    <a:pt x="16510" y="43053"/>
                  </a:lnTo>
                  <a:lnTo>
                    <a:pt x="0" y="71755"/>
                  </a:lnTo>
                  <a:lnTo>
                    <a:pt x="5080" y="134239"/>
                  </a:lnTo>
                  <a:lnTo>
                    <a:pt x="38100" y="513715"/>
                  </a:lnTo>
                  <a:lnTo>
                    <a:pt x="53594" y="592963"/>
                  </a:lnTo>
                  <a:lnTo>
                    <a:pt x="124587" y="616966"/>
                  </a:lnTo>
                  <a:lnTo>
                    <a:pt x="153162" y="612648"/>
                  </a:lnTo>
                  <a:lnTo>
                    <a:pt x="182118" y="600583"/>
                  </a:lnTo>
                  <a:lnTo>
                    <a:pt x="195326" y="591439"/>
                  </a:lnTo>
                  <a:lnTo>
                    <a:pt x="204470" y="579247"/>
                  </a:lnTo>
                  <a:lnTo>
                    <a:pt x="220726" y="379349"/>
                  </a:lnTo>
                  <a:lnTo>
                    <a:pt x="227330" y="310896"/>
                  </a:lnTo>
                  <a:lnTo>
                    <a:pt x="233426" y="242189"/>
                  </a:lnTo>
                  <a:lnTo>
                    <a:pt x="244729" y="105029"/>
                  </a:lnTo>
                  <a:lnTo>
                    <a:pt x="247777" y="85471"/>
                  </a:lnTo>
                  <a:lnTo>
                    <a:pt x="184912" y="11303"/>
                  </a:lnTo>
                  <a:lnTo>
                    <a:pt x="177546" y="9779"/>
                  </a:lnTo>
                  <a:lnTo>
                    <a:pt x="170180" y="5207"/>
                  </a:lnTo>
                  <a:lnTo>
                    <a:pt x="161036" y="3683"/>
                  </a:lnTo>
                  <a:lnTo>
                    <a:pt x="121539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7802225" y="1371600"/>
            <a:ext cx="71438" cy="71438"/>
          </a:xfrm>
          <a:custGeom>
            <a:avLst/>
            <a:gdLst/>
            <a:ahLst/>
            <a:cxnLst/>
            <a:rect r="r" b="b" t="t" l="l"/>
            <a:pathLst>
              <a:path h="71438" w="71438">
                <a:moveTo>
                  <a:pt x="0" y="0"/>
                </a:moveTo>
                <a:lnTo>
                  <a:pt x="71437" y="0"/>
                </a:lnTo>
                <a:lnTo>
                  <a:pt x="71437" y="71438"/>
                </a:lnTo>
                <a:lnTo>
                  <a:pt x="0" y="71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00286" y="1579539"/>
            <a:ext cx="1623060" cy="1623060"/>
            <a:chOff x="0" y="0"/>
            <a:chExt cx="2164080" cy="21640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62937" cy="2163064"/>
            </a:xfrm>
            <a:custGeom>
              <a:avLst/>
              <a:gdLst/>
              <a:ahLst/>
              <a:cxnLst/>
              <a:rect r="r" b="b" t="t" l="l"/>
              <a:pathLst>
                <a:path h="2163064" w="2162937">
                  <a:moveTo>
                    <a:pt x="1045210" y="0"/>
                  </a:moveTo>
                  <a:lnTo>
                    <a:pt x="964565" y="0"/>
                  </a:lnTo>
                  <a:lnTo>
                    <a:pt x="887095" y="24638"/>
                  </a:lnTo>
                  <a:lnTo>
                    <a:pt x="818896" y="74041"/>
                  </a:lnTo>
                  <a:lnTo>
                    <a:pt x="74041" y="818769"/>
                  </a:lnTo>
                  <a:lnTo>
                    <a:pt x="24638" y="887095"/>
                  </a:lnTo>
                  <a:lnTo>
                    <a:pt x="0" y="964565"/>
                  </a:lnTo>
                  <a:lnTo>
                    <a:pt x="0" y="1045210"/>
                  </a:lnTo>
                  <a:lnTo>
                    <a:pt x="24638" y="1122807"/>
                  </a:lnTo>
                  <a:lnTo>
                    <a:pt x="74041" y="1191133"/>
                  </a:lnTo>
                  <a:lnTo>
                    <a:pt x="971931" y="2089023"/>
                  </a:lnTo>
                  <a:lnTo>
                    <a:pt x="1040257" y="2138426"/>
                  </a:lnTo>
                  <a:lnTo>
                    <a:pt x="1117727" y="2163064"/>
                  </a:lnTo>
                  <a:lnTo>
                    <a:pt x="1198372" y="2163064"/>
                  </a:lnTo>
                  <a:lnTo>
                    <a:pt x="1275842" y="2138426"/>
                  </a:lnTo>
                  <a:lnTo>
                    <a:pt x="1344168" y="2089023"/>
                  </a:lnTo>
                  <a:lnTo>
                    <a:pt x="2088896" y="1344295"/>
                  </a:lnTo>
                  <a:lnTo>
                    <a:pt x="2138299" y="1275969"/>
                  </a:lnTo>
                  <a:lnTo>
                    <a:pt x="2162937" y="1198499"/>
                  </a:lnTo>
                  <a:lnTo>
                    <a:pt x="2162937" y="1117854"/>
                  </a:lnTo>
                  <a:lnTo>
                    <a:pt x="2138299" y="1040384"/>
                  </a:lnTo>
                  <a:lnTo>
                    <a:pt x="2088896" y="972058"/>
                  </a:lnTo>
                  <a:lnTo>
                    <a:pt x="1191006" y="74168"/>
                  </a:lnTo>
                  <a:lnTo>
                    <a:pt x="1122680" y="24765"/>
                  </a:lnTo>
                  <a:lnTo>
                    <a:pt x="1045210" y="0"/>
                  </a:lnTo>
                  <a:close/>
                </a:path>
              </a:pathLst>
            </a:custGeom>
            <a:solidFill>
              <a:srgbClr val="047DC6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06527" y="3688374"/>
            <a:ext cx="12901725" cy="2821221"/>
          </a:xfrm>
          <a:custGeom>
            <a:avLst/>
            <a:gdLst/>
            <a:ahLst/>
            <a:cxnLst/>
            <a:rect r="r" b="b" t="t" l="l"/>
            <a:pathLst>
              <a:path h="2821221" w="12901725">
                <a:moveTo>
                  <a:pt x="0" y="0"/>
                </a:moveTo>
                <a:lnTo>
                  <a:pt x="12901725" y="0"/>
                </a:lnTo>
                <a:lnTo>
                  <a:pt x="12901725" y="2821221"/>
                </a:lnTo>
                <a:lnTo>
                  <a:pt x="0" y="28212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825083" y="2947253"/>
            <a:ext cx="3012861" cy="6949921"/>
          </a:xfrm>
          <a:custGeom>
            <a:avLst/>
            <a:gdLst/>
            <a:ahLst/>
            <a:cxnLst/>
            <a:rect r="r" b="b" t="t" l="l"/>
            <a:pathLst>
              <a:path h="6949921" w="3012861">
                <a:moveTo>
                  <a:pt x="0" y="0"/>
                </a:moveTo>
                <a:lnTo>
                  <a:pt x="3012861" y="0"/>
                </a:lnTo>
                <a:lnTo>
                  <a:pt x="3012861" y="6949921"/>
                </a:lnTo>
                <a:lnTo>
                  <a:pt x="0" y="69499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53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051106" y="156504"/>
            <a:ext cx="7208520" cy="142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 b="true">
                <a:solidFill>
                  <a:srgbClr val="047DC6"/>
                </a:solidFill>
                <a:latin typeface="Arial Bold"/>
                <a:ea typeface="Arial Bold"/>
                <a:cs typeface="Arial Bold"/>
                <a:sym typeface="Arial Bold"/>
              </a:rPr>
              <a:t>Sales </a:t>
            </a:r>
            <a:r>
              <a:rPr lang="en-US" sz="8100" b="true">
                <a:solidFill>
                  <a:srgbClr val="7E7E7E"/>
                </a:solidFill>
                <a:latin typeface="Arial Bold"/>
                <a:ea typeface="Arial Bold"/>
                <a:cs typeface="Arial Bold"/>
                <a:sym typeface="Arial Bold"/>
              </a:rPr>
              <a:t>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83337" y="2002220"/>
            <a:ext cx="10426101" cy="52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8"/>
              </a:lnSpc>
            </a:pPr>
            <a:r>
              <a:rPr lang="en-US" b="true" sz="2999" spc="-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Retrieve sales transactions that  occurred on weekends.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6527" y="1992848"/>
            <a:ext cx="810577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 spc="3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09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0402" y="3379089"/>
            <a:ext cx="1291590" cy="114300"/>
          </a:xfrm>
          <a:custGeom>
            <a:avLst/>
            <a:gdLst/>
            <a:ahLst/>
            <a:cxnLst/>
            <a:rect r="r" b="b" t="t" l="l"/>
            <a:pathLst>
              <a:path h="114300" w="1291590">
                <a:moveTo>
                  <a:pt x="0" y="0"/>
                </a:moveTo>
                <a:lnTo>
                  <a:pt x="1291590" y="0"/>
                </a:lnTo>
                <a:lnTo>
                  <a:pt x="129159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1540" y="642938"/>
            <a:ext cx="1314450" cy="971550"/>
          </a:xfrm>
          <a:custGeom>
            <a:avLst/>
            <a:gdLst/>
            <a:ahLst/>
            <a:cxnLst/>
            <a:rect r="r" b="b" t="t" l="l"/>
            <a:pathLst>
              <a:path h="971550" w="1314450">
                <a:moveTo>
                  <a:pt x="0" y="0"/>
                </a:moveTo>
                <a:lnTo>
                  <a:pt x="1314450" y="0"/>
                </a:lnTo>
                <a:lnTo>
                  <a:pt x="131445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0112" y="8035458"/>
            <a:ext cx="5329238" cy="1498829"/>
          </a:xfrm>
          <a:custGeom>
            <a:avLst/>
            <a:gdLst/>
            <a:ahLst/>
            <a:cxnLst/>
            <a:rect r="r" b="b" t="t" l="l"/>
            <a:pathLst>
              <a:path h="1498829" w="5329238">
                <a:moveTo>
                  <a:pt x="0" y="0"/>
                </a:moveTo>
                <a:lnTo>
                  <a:pt x="5329238" y="0"/>
                </a:lnTo>
                <a:lnTo>
                  <a:pt x="5329238" y="1498828"/>
                </a:lnTo>
                <a:lnTo>
                  <a:pt x="0" y="14988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25" r="0" b="-32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47235" y="1756029"/>
            <a:ext cx="1623060" cy="1623060"/>
            <a:chOff x="0" y="0"/>
            <a:chExt cx="2164080" cy="21640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3064" cy="2162937"/>
            </a:xfrm>
            <a:custGeom>
              <a:avLst/>
              <a:gdLst/>
              <a:ahLst/>
              <a:cxnLst/>
              <a:rect r="r" b="b" t="t" l="l"/>
              <a:pathLst>
                <a:path h="2162937" w="2163064">
                  <a:moveTo>
                    <a:pt x="1045210" y="0"/>
                  </a:moveTo>
                  <a:lnTo>
                    <a:pt x="964692" y="0"/>
                  </a:lnTo>
                  <a:lnTo>
                    <a:pt x="887095" y="24638"/>
                  </a:lnTo>
                  <a:lnTo>
                    <a:pt x="818769" y="74041"/>
                  </a:lnTo>
                  <a:lnTo>
                    <a:pt x="74041" y="818769"/>
                  </a:lnTo>
                  <a:lnTo>
                    <a:pt x="24638" y="887095"/>
                  </a:lnTo>
                  <a:lnTo>
                    <a:pt x="0" y="964692"/>
                  </a:lnTo>
                  <a:lnTo>
                    <a:pt x="0" y="1045210"/>
                  </a:lnTo>
                  <a:lnTo>
                    <a:pt x="24638" y="1122680"/>
                  </a:lnTo>
                  <a:lnTo>
                    <a:pt x="74041" y="1191006"/>
                  </a:lnTo>
                  <a:lnTo>
                    <a:pt x="972058" y="2088896"/>
                  </a:lnTo>
                  <a:lnTo>
                    <a:pt x="1040384" y="2138299"/>
                  </a:lnTo>
                  <a:lnTo>
                    <a:pt x="1117981" y="2162937"/>
                  </a:lnTo>
                  <a:lnTo>
                    <a:pt x="1198626" y="2162937"/>
                  </a:lnTo>
                  <a:lnTo>
                    <a:pt x="1276096" y="2138299"/>
                  </a:lnTo>
                  <a:lnTo>
                    <a:pt x="1344295" y="2088896"/>
                  </a:lnTo>
                  <a:lnTo>
                    <a:pt x="2089023" y="1344168"/>
                  </a:lnTo>
                  <a:lnTo>
                    <a:pt x="2138426" y="1275842"/>
                  </a:lnTo>
                  <a:lnTo>
                    <a:pt x="2163064" y="1198372"/>
                  </a:lnTo>
                  <a:lnTo>
                    <a:pt x="2163064" y="1117854"/>
                  </a:lnTo>
                  <a:lnTo>
                    <a:pt x="2138426" y="1040384"/>
                  </a:lnTo>
                  <a:lnTo>
                    <a:pt x="2089023" y="972058"/>
                  </a:lnTo>
                  <a:lnTo>
                    <a:pt x="1191133" y="74168"/>
                  </a:lnTo>
                  <a:lnTo>
                    <a:pt x="1122807" y="24765"/>
                  </a:lnTo>
                  <a:lnTo>
                    <a:pt x="1045210" y="0"/>
                  </a:lnTo>
                  <a:close/>
                </a:path>
              </a:pathLst>
            </a:custGeom>
            <a:solidFill>
              <a:srgbClr val="047DC6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12753" y="3588066"/>
            <a:ext cx="10633193" cy="3110868"/>
          </a:xfrm>
          <a:custGeom>
            <a:avLst/>
            <a:gdLst/>
            <a:ahLst/>
            <a:cxnLst/>
            <a:rect r="r" b="b" t="t" l="l"/>
            <a:pathLst>
              <a:path h="3110868" w="10633193">
                <a:moveTo>
                  <a:pt x="0" y="0"/>
                </a:moveTo>
                <a:lnTo>
                  <a:pt x="10633194" y="0"/>
                </a:lnTo>
                <a:lnTo>
                  <a:pt x="10633194" y="3110868"/>
                </a:lnTo>
                <a:lnTo>
                  <a:pt x="0" y="31108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55013" y="2381882"/>
            <a:ext cx="5956563" cy="7617250"/>
          </a:xfrm>
          <a:custGeom>
            <a:avLst/>
            <a:gdLst/>
            <a:ahLst/>
            <a:cxnLst/>
            <a:rect r="r" b="b" t="t" l="l"/>
            <a:pathLst>
              <a:path h="7617250" w="5956563">
                <a:moveTo>
                  <a:pt x="0" y="0"/>
                </a:moveTo>
                <a:lnTo>
                  <a:pt x="5956563" y="0"/>
                </a:lnTo>
                <a:lnTo>
                  <a:pt x="5956563" y="7617250"/>
                </a:lnTo>
                <a:lnTo>
                  <a:pt x="0" y="76172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272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39862" y="409575"/>
            <a:ext cx="9686190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 b="true">
                <a:solidFill>
                  <a:srgbClr val="047DC6"/>
                </a:solidFill>
                <a:latin typeface="Arial Bold"/>
                <a:ea typeface="Arial Bold"/>
                <a:cs typeface="Arial Bold"/>
                <a:sym typeface="Arial Bold"/>
              </a:rPr>
              <a:t>Sales	</a:t>
            </a:r>
            <a:r>
              <a:rPr lang="en-US" sz="8100" b="true">
                <a:solidFill>
                  <a:srgbClr val="7E7E7E"/>
                </a:solidFill>
                <a:latin typeface="Arial Bold"/>
                <a:ea typeface="Arial Bold"/>
                <a:cs typeface="Arial Bold"/>
                <a:sym typeface="Arial Bold"/>
              </a:rPr>
              <a:t>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39862" y="1733550"/>
            <a:ext cx="10625055" cy="977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8"/>
              </a:lnSpc>
            </a:pPr>
            <a:r>
              <a:rPr lang="en-US" b="true" sz="2999" spc="-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Calculate the total sales and gross  income for each city and each  month.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3477" y="2037969"/>
            <a:ext cx="810578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 spc="3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10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074704" y="1246442"/>
            <a:ext cx="182880" cy="468630"/>
            <a:chOff x="0" y="0"/>
            <a:chExt cx="243840" cy="6248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3078" cy="624078"/>
            </a:xfrm>
            <a:custGeom>
              <a:avLst/>
              <a:gdLst/>
              <a:ahLst/>
              <a:cxnLst/>
              <a:rect r="r" b="b" t="t" l="l"/>
              <a:pathLst>
                <a:path h="624078" w="243078">
                  <a:moveTo>
                    <a:pt x="128651" y="0"/>
                  </a:moveTo>
                  <a:lnTo>
                    <a:pt x="53213" y="26924"/>
                  </a:lnTo>
                  <a:lnTo>
                    <a:pt x="36449" y="103886"/>
                  </a:lnTo>
                  <a:lnTo>
                    <a:pt x="0" y="526034"/>
                  </a:lnTo>
                  <a:lnTo>
                    <a:pt x="37084" y="599440"/>
                  </a:lnTo>
                  <a:lnTo>
                    <a:pt x="50292" y="608838"/>
                  </a:lnTo>
                  <a:lnTo>
                    <a:pt x="62230" y="614934"/>
                  </a:lnTo>
                  <a:lnTo>
                    <a:pt x="78486" y="614934"/>
                  </a:lnTo>
                  <a:lnTo>
                    <a:pt x="88900" y="624078"/>
                  </a:lnTo>
                  <a:lnTo>
                    <a:pt x="143764" y="624078"/>
                  </a:lnTo>
                  <a:lnTo>
                    <a:pt x="146812" y="621030"/>
                  </a:lnTo>
                  <a:lnTo>
                    <a:pt x="155702" y="621030"/>
                  </a:lnTo>
                  <a:lnTo>
                    <a:pt x="234188" y="570992"/>
                  </a:lnTo>
                  <a:lnTo>
                    <a:pt x="243078" y="533654"/>
                  </a:lnTo>
                  <a:lnTo>
                    <a:pt x="233299" y="408432"/>
                  </a:lnTo>
                  <a:lnTo>
                    <a:pt x="203200" y="58420"/>
                  </a:lnTo>
                  <a:lnTo>
                    <a:pt x="152273" y="4572"/>
                  </a:lnTo>
                  <a:lnTo>
                    <a:pt x="128651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361576" y="1088064"/>
            <a:ext cx="425768" cy="338138"/>
            <a:chOff x="0" y="0"/>
            <a:chExt cx="567690" cy="4508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6801" cy="449707"/>
            </a:xfrm>
            <a:custGeom>
              <a:avLst/>
              <a:gdLst/>
              <a:ahLst/>
              <a:cxnLst/>
              <a:rect r="r" b="b" t="t" l="l"/>
              <a:pathLst>
                <a:path h="449707" w="566801">
                  <a:moveTo>
                    <a:pt x="80772" y="0"/>
                  </a:moveTo>
                  <a:lnTo>
                    <a:pt x="16256" y="47879"/>
                  </a:lnTo>
                  <a:lnTo>
                    <a:pt x="0" y="119888"/>
                  </a:lnTo>
                  <a:lnTo>
                    <a:pt x="4318" y="134874"/>
                  </a:lnTo>
                  <a:lnTo>
                    <a:pt x="12954" y="147701"/>
                  </a:lnTo>
                  <a:lnTo>
                    <a:pt x="25654" y="158369"/>
                  </a:lnTo>
                  <a:lnTo>
                    <a:pt x="39243" y="168402"/>
                  </a:lnTo>
                  <a:lnTo>
                    <a:pt x="66421" y="189484"/>
                  </a:lnTo>
                  <a:lnTo>
                    <a:pt x="391922" y="430657"/>
                  </a:lnTo>
                  <a:lnTo>
                    <a:pt x="405892" y="439547"/>
                  </a:lnTo>
                  <a:lnTo>
                    <a:pt x="420878" y="446405"/>
                  </a:lnTo>
                  <a:lnTo>
                    <a:pt x="437261" y="449707"/>
                  </a:lnTo>
                  <a:lnTo>
                    <a:pt x="455422" y="447929"/>
                  </a:lnTo>
                  <a:lnTo>
                    <a:pt x="498475" y="427228"/>
                  </a:lnTo>
                  <a:lnTo>
                    <a:pt x="534289" y="389763"/>
                  </a:lnTo>
                  <a:lnTo>
                    <a:pt x="558546" y="340741"/>
                  </a:lnTo>
                  <a:lnTo>
                    <a:pt x="566801" y="285242"/>
                  </a:lnTo>
                  <a:lnTo>
                    <a:pt x="563499" y="262128"/>
                  </a:lnTo>
                  <a:lnTo>
                    <a:pt x="555117" y="241046"/>
                  </a:lnTo>
                  <a:lnTo>
                    <a:pt x="540512" y="222631"/>
                  </a:lnTo>
                  <a:lnTo>
                    <a:pt x="518541" y="207518"/>
                  </a:lnTo>
                  <a:lnTo>
                    <a:pt x="353441" y="127254"/>
                  </a:lnTo>
                  <a:lnTo>
                    <a:pt x="105410" y="4953"/>
                  </a:lnTo>
                  <a:lnTo>
                    <a:pt x="93091" y="762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349695" y="609622"/>
            <a:ext cx="439102" cy="328612"/>
            <a:chOff x="0" y="0"/>
            <a:chExt cx="585470" cy="438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84327" cy="437642"/>
            </a:xfrm>
            <a:custGeom>
              <a:avLst/>
              <a:gdLst/>
              <a:ahLst/>
              <a:cxnLst/>
              <a:rect r="r" b="b" t="t" l="l"/>
              <a:pathLst>
                <a:path h="437642" w="584327">
                  <a:moveTo>
                    <a:pt x="467106" y="0"/>
                  </a:moveTo>
                  <a:lnTo>
                    <a:pt x="432816" y="4318"/>
                  </a:lnTo>
                  <a:lnTo>
                    <a:pt x="395351" y="24384"/>
                  </a:lnTo>
                  <a:lnTo>
                    <a:pt x="23241" y="285496"/>
                  </a:lnTo>
                  <a:lnTo>
                    <a:pt x="10795" y="293116"/>
                  </a:lnTo>
                  <a:lnTo>
                    <a:pt x="4699" y="302514"/>
                  </a:lnTo>
                  <a:lnTo>
                    <a:pt x="1651" y="316230"/>
                  </a:lnTo>
                  <a:lnTo>
                    <a:pt x="0" y="345821"/>
                  </a:lnTo>
                  <a:lnTo>
                    <a:pt x="6350" y="372364"/>
                  </a:lnTo>
                  <a:lnTo>
                    <a:pt x="72771" y="436753"/>
                  </a:lnTo>
                  <a:lnTo>
                    <a:pt x="90805" y="437642"/>
                  </a:lnTo>
                  <a:lnTo>
                    <a:pt x="109982" y="431927"/>
                  </a:lnTo>
                  <a:lnTo>
                    <a:pt x="279273" y="353060"/>
                  </a:lnTo>
                  <a:lnTo>
                    <a:pt x="533273" y="235966"/>
                  </a:lnTo>
                  <a:lnTo>
                    <a:pt x="555879" y="221488"/>
                  </a:lnTo>
                  <a:lnTo>
                    <a:pt x="570992" y="203200"/>
                  </a:lnTo>
                  <a:lnTo>
                    <a:pt x="580009" y="180848"/>
                  </a:lnTo>
                  <a:lnTo>
                    <a:pt x="584327" y="154178"/>
                  </a:lnTo>
                  <a:lnTo>
                    <a:pt x="579374" y="122301"/>
                  </a:lnTo>
                  <a:lnTo>
                    <a:pt x="569214" y="92075"/>
                  </a:lnTo>
                  <a:lnTo>
                    <a:pt x="553847" y="64008"/>
                  </a:lnTo>
                  <a:lnTo>
                    <a:pt x="533273" y="38354"/>
                  </a:lnTo>
                  <a:lnTo>
                    <a:pt x="500126" y="11303"/>
                  </a:lnTo>
                  <a:lnTo>
                    <a:pt x="467106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6547209" y="1085850"/>
            <a:ext cx="438150" cy="338138"/>
            <a:chOff x="0" y="0"/>
            <a:chExt cx="584200" cy="4508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3438" cy="449961"/>
            </a:xfrm>
            <a:custGeom>
              <a:avLst/>
              <a:gdLst/>
              <a:ahLst/>
              <a:cxnLst/>
              <a:rect r="r" b="b" t="t" l="l"/>
              <a:pathLst>
                <a:path h="449961" w="583438">
                  <a:moveTo>
                    <a:pt x="493014" y="0"/>
                  </a:moveTo>
                  <a:lnTo>
                    <a:pt x="488188" y="0"/>
                  </a:lnTo>
                  <a:lnTo>
                    <a:pt x="480568" y="1524"/>
                  </a:lnTo>
                  <a:lnTo>
                    <a:pt x="474472" y="4826"/>
                  </a:lnTo>
                  <a:lnTo>
                    <a:pt x="220472" y="126492"/>
                  </a:lnTo>
                  <a:lnTo>
                    <a:pt x="51308" y="205740"/>
                  </a:lnTo>
                  <a:lnTo>
                    <a:pt x="1016" y="273050"/>
                  </a:lnTo>
                  <a:lnTo>
                    <a:pt x="0" y="302260"/>
                  </a:lnTo>
                  <a:lnTo>
                    <a:pt x="7239" y="339344"/>
                  </a:lnTo>
                  <a:lnTo>
                    <a:pt x="71374" y="428752"/>
                  </a:lnTo>
                  <a:lnTo>
                    <a:pt x="124079" y="449961"/>
                  </a:lnTo>
                  <a:lnTo>
                    <a:pt x="150368" y="445897"/>
                  </a:lnTo>
                  <a:lnTo>
                    <a:pt x="176784" y="431800"/>
                  </a:lnTo>
                  <a:lnTo>
                    <a:pt x="473837" y="218440"/>
                  </a:lnTo>
                  <a:lnTo>
                    <a:pt x="550418" y="164592"/>
                  </a:lnTo>
                  <a:lnTo>
                    <a:pt x="567182" y="149606"/>
                  </a:lnTo>
                  <a:lnTo>
                    <a:pt x="578231" y="132842"/>
                  </a:lnTo>
                  <a:lnTo>
                    <a:pt x="583438" y="113792"/>
                  </a:lnTo>
                  <a:lnTo>
                    <a:pt x="582930" y="91694"/>
                  </a:lnTo>
                  <a:lnTo>
                    <a:pt x="546989" y="23368"/>
                  </a:lnTo>
                  <a:lnTo>
                    <a:pt x="514350" y="3048"/>
                  </a:lnTo>
                  <a:lnTo>
                    <a:pt x="493014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6544925" y="600075"/>
            <a:ext cx="439102" cy="342900"/>
            <a:chOff x="0" y="0"/>
            <a:chExt cx="585470" cy="457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85089" cy="455676"/>
            </a:xfrm>
            <a:custGeom>
              <a:avLst/>
              <a:gdLst/>
              <a:ahLst/>
              <a:cxnLst/>
              <a:rect r="r" b="b" t="t" l="l"/>
              <a:pathLst>
                <a:path h="455676" w="585089">
                  <a:moveTo>
                    <a:pt x="129032" y="0"/>
                  </a:moveTo>
                  <a:lnTo>
                    <a:pt x="28702" y="68326"/>
                  </a:lnTo>
                  <a:lnTo>
                    <a:pt x="0" y="161544"/>
                  </a:lnTo>
                  <a:lnTo>
                    <a:pt x="2794" y="188468"/>
                  </a:lnTo>
                  <a:lnTo>
                    <a:pt x="11684" y="211582"/>
                  </a:lnTo>
                  <a:lnTo>
                    <a:pt x="27559" y="230886"/>
                  </a:lnTo>
                  <a:lnTo>
                    <a:pt x="51308" y="246126"/>
                  </a:lnTo>
                  <a:lnTo>
                    <a:pt x="475488" y="449326"/>
                  </a:lnTo>
                  <a:lnTo>
                    <a:pt x="486410" y="455676"/>
                  </a:lnTo>
                  <a:lnTo>
                    <a:pt x="559308" y="420116"/>
                  </a:lnTo>
                  <a:lnTo>
                    <a:pt x="585089" y="343281"/>
                  </a:lnTo>
                  <a:lnTo>
                    <a:pt x="580644" y="322961"/>
                  </a:lnTo>
                  <a:lnTo>
                    <a:pt x="569468" y="305054"/>
                  </a:lnTo>
                  <a:lnTo>
                    <a:pt x="551688" y="289433"/>
                  </a:lnTo>
                  <a:lnTo>
                    <a:pt x="528701" y="273558"/>
                  </a:lnTo>
                  <a:lnTo>
                    <a:pt x="388239" y="172339"/>
                  </a:lnTo>
                  <a:lnTo>
                    <a:pt x="169418" y="12700"/>
                  </a:lnTo>
                  <a:lnTo>
                    <a:pt x="156972" y="4826"/>
                  </a:lnTo>
                  <a:lnTo>
                    <a:pt x="144526" y="1524"/>
                  </a:lnTo>
                  <a:lnTo>
                    <a:pt x="129032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7073562" y="318429"/>
            <a:ext cx="185738" cy="462915"/>
            <a:chOff x="0" y="0"/>
            <a:chExt cx="247650" cy="61722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7777" cy="616966"/>
            </a:xfrm>
            <a:custGeom>
              <a:avLst/>
              <a:gdLst/>
              <a:ahLst/>
              <a:cxnLst/>
              <a:rect r="r" b="b" t="t" l="l"/>
              <a:pathLst>
                <a:path h="616966" w="247777">
                  <a:moveTo>
                    <a:pt x="121539" y="0"/>
                  </a:moveTo>
                  <a:lnTo>
                    <a:pt x="16510" y="43053"/>
                  </a:lnTo>
                  <a:lnTo>
                    <a:pt x="0" y="71755"/>
                  </a:lnTo>
                  <a:lnTo>
                    <a:pt x="5080" y="134239"/>
                  </a:lnTo>
                  <a:lnTo>
                    <a:pt x="38100" y="513715"/>
                  </a:lnTo>
                  <a:lnTo>
                    <a:pt x="53594" y="592963"/>
                  </a:lnTo>
                  <a:lnTo>
                    <a:pt x="124587" y="616966"/>
                  </a:lnTo>
                  <a:lnTo>
                    <a:pt x="153162" y="612648"/>
                  </a:lnTo>
                  <a:lnTo>
                    <a:pt x="182118" y="600583"/>
                  </a:lnTo>
                  <a:lnTo>
                    <a:pt x="195326" y="591439"/>
                  </a:lnTo>
                  <a:lnTo>
                    <a:pt x="204470" y="579247"/>
                  </a:lnTo>
                  <a:lnTo>
                    <a:pt x="220726" y="379349"/>
                  </a:lnTo>
                  <a:lnTo>
                    <a:pt x="227330" y="310896"/>
                  </a:lnTo>
                  <a:lnTo>
                    <a:pt x="233426" y="242189"/>
                  </a:lnTo>
                  <a:lnTo>
                    <a:pt x="244729" y="105029"/>
                  </a:lnTo>
                  <a:lnTo>
                    <a:pt x="247777" y="85471"/>
                  </a:lnTo>
                  <a:lnTo>
                    <a:pt x="184912" y="11303"/>
                  </a:lnTo>
                  <a:lnTo>
                    <a:pt x="177546" y="9779"/>
                  </a:lnTo>
                  <a:lnTo>
                    <a:pt x="170180" y="5207"/>
                  </a:lnTo>
                  <a:lnTo>
                    <a:pt x="161036" y="3683"/>
                  </a:lnTo>
                  <a:lnTo>
                    <a:pt x="121539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7802225" y="1371600"/>
            <a:ext cx="71438" cy="71438"/>
          </a:xfrm>
          <a:custGeom>
            <a:avLst/>
            <a:gdLst/>
            <a:ahLst/>
            <a:cxnLst/>
            <a:rect r="r" b="b" t="t" l="l"/>
            <a:pathLst>
              <a:path h="71438" w="71438">
                <a:moveTo>
                  <a:pt x="0" y="0"/>
                </a:moveTo>
                <a:lnTo>
                  <a:pt x="71437" y="0"/>
                </a:lnTo>
                <a:lnTo>
                  <a:pt x="71437" y="71438"/>
                </a:lnTo>
                <a:lnTo>
                  <a:pt x="0" y="714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01700" y="214312"/>
            <a:ext cx="4329112" cy="7015162"/>
          </a:xfrm>
          <a:custGeom>
            <a:avLst/>
            <a:gdLst/>
            <a:ahLst/>
            <a:cxnLst/>
            <a:rect r="r" b="b" t="t" l="l"/>
            <a:pathLst>
              <a:path h="7015162" w="4329112">
                <a:moveTo>
                  <a:pt x="0" y="0"/>
                </a:moveTo>
                <a:lnTo>
                  <a:pt x="4329112" y="0"/>
                </a:lnTo>
                <a:lnTo>
                  <a:pt x="4329112" y="7015163"/>
                </a:lnTo>
                <a:lnTo>
                  <a:pt x="0" y="7015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80402" y="3379089"/>
            <a:ext cx="1291590" cy="114300"/>
          </a:xfrm>
          <a:custGeom>
            <a:avLst/>
            <a:gdLst/>
            <a:ahLst/>
            <a:cxnLst/>
            <a:rect r="r" b="b" t="t" l="l"/>
            <a:pathLst>
              <a:path h="114300" w="1291590">
                <a:moveTo>
                  <a:pt x="0" y="0"/>
                </a:moveTo>
                <a:lnTo>
                  <a:pt x="1291590" y="0"/>
                </a:lnTo>
                <a:lnTo>
                  <a:pt x="129159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7238" y="214312"/>
            <a:ext cx="1314450" cy="971550"/>
          </a:xfrm>
          <a:custGeom>
            <a:avLst/>
            <a:gdLst/>
            <a:ahLst/>
            <a:cxnLst/>
            <a:rect r="r" b="b" t="t" l="l"/>
            <a:pathLst>
              <a:path h="971550" w="1314450">
                <a:moveTo>
                  <a:pt x="0" y="0"/>
                </a:moveTo>
                <a:lnTo>
                  <a:pt x="1314450" y="0"/>
                </a:lnTo>
                <a:lnTo>
                  <a:pt x="131445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0112" y="8035458"/>
            <a:ext cx="5329238" cy="1498829"/>
          </a:xfrm>
          <a:custGeom>
            <a:avLst/>
            <a:gdLst/>
            <a:ahLst/>
            <a:cxnLst/>
            <a:rect r="r" b="b" t="t" l="l"/>
            <a:pathLst>
              <a:path h="1498829" w="5329238">
                <a:moveTo>
                  <a:pt x="0" y="0"/>
                </a:moveTo>
                <a:lnTo>
                  <a:pt x="5329238" y="0"/>
                </a:lnTo>
                <a:lnTo>
                  <a:pt x="5329238" y="1498828"/>
                </a:lnTo>
                <a:lnTo>
                  <a:pt x="0" y="1498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25" r="0" b="-32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45304" y="1528096"/>
            <a:ext cx="1623060" cy="1623060"/>
            <a:chOff x="0" y="0"/>
            <a:chExt cx="2164080" cy="21640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63064" cy="2162937"/>
            </a:xfrm>
            <a:custGeom>
              <a:avLst/>
              <a:gdLst/>
              <a:ahLst/>
              <a:cxnLst/>
              <a:rect r="r" b="b" t="t" l="l"/>
              <a:pathLst>
                <a:path h="2162937" w="2163064">
                  <a:moveTo>
                    <a:pt x="1045210" y="0"/>
                  </a:moveTo>
                  <a:lnTo>
                    <a:pt x="964692" y="0"/>
                  </a:lnTo>
                  <a:lnTo>
                    <a:pt x="887095" y="24638"/>
                  </a:lnTo>
                  <a:lnTo>
                    <a:pt x="818769" y="74041"/>
                  </a:lnTo>
                  <a:lnTo>
                    <a:pt x="74041" y="818769"/>
                  </a:lnTo>
                  <a:lnTo>
                    <a:pt x="24638" y="887095"/>
                  </a:lnTo>
                  <a:lnTo>
                    <a:pt x="0" y="964692"/>
                  </a:lnTo>
                  <a:lnTo>
                    <a:pt x="0" y="1045210"/>
                  </a:lnTo>
                  <a:lnTo>
                    <a:pt x="24638" y="1122680"/>
                  </a:lnTo>
                  <a:lnTo>
                    <a:pt x="74041" y="1191006"/>
                  </a:lnTo>
                  <a:lnTo>
                    <a:pt x="972058" y="2088896"/>
                  </a:lnTo>
                  <a:lnTo>
                    <a:pt x="1040384" y="2138299"/>
                  </a:lnTo>
                  <a:lnTo>
                    <a:pt x="1117981" y="2162937"/>
                  </a:lnTo>
                  <a:lnTo>
                    <a:pt x="1198626" y="2162937"/>
                  </a:lnTo>
                  <a:lnTo>
                    <a:pt x="1276096" y="2138299"/>
                  </a:lnTo>
                  <a:lnTo>
                    <a:pt x="1344295" y="2088896"/>
                  </a:lnTo>
                  <a:lnTo>
                    <a:pt x="2089023" y="1344168"/>
                  </a:lnTo>
                  <a:lnTo>
                    <a:pt x="2138426" y="1275842"/>
                  </a:lnTo>
                  <a:lnTo>
                    <a:pt x="2163064" y="1198372"/>
                  </a:lnTo>
                  <a:lnTo>
                    <a:pt x="2163064" y="1117854"/>
                  </a:lnTo>
                  <a:lnTo>
                    <a:pt x="2138426" y="1040384"/>
                  </a:lnTo>
                  <a:lnTo>
                    <a:pt x="2089023" y="972058"/>
                  </a:lnTo>
                  <a:lnTo>
                    <a:pt x="1191133" y="74168"/>
                  </a:lnTo>
                  <a:lnTo>
                    <a:pt x="1122807" y="24765"/>
                  </a:lnTo>
                  <a:lnTo>
                    <a:pt x="1045210" y="0"/>
                  </a:lnTo>
                  <a:close/>
                </a:path>
              </a:pathLst>
            </a:custGeom>
            <a:solidFill>
              <a:srgbClr val="047DC6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84884" y="3493389"/>
            <a:ext cx="12078018" cy="1336602"/>
          </a:xfrm>
          <a:custGeom>
            <a:avLst/>
            <a:gdLst/>
            <a:ahLst/>
            <a:cxnLst/>
            <a:rect r="r" b="b" t="t" l="l"/>
            <a:pathLst>
              <a:path h="1336602" w="12078018">
                <a:moveTo>
                  <a:pt x="0" y="0"/>
                </a:moveTo>
                <a:lnTo>
                  <a:pt x="12078018" y="0"/>
                </a:lnTo>
                <a:lnTo>
                  <a:pt x="12078018" y="1336602"/>
                </a:lnTo>
                <a:lnTo>
                  <a:pt x="0" y="13366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69417" y="5143500"/>
            <a:ext cx="8172249" cy="2557286"/>
          </a:xfrm>
          <a:custGeom>
            <a:avLst/>
            <a:gdLst/>
            <a:ahLst/>
            <a:cxnLst/>
            <a:rect r="r" b="b" t="t" l="l"/>
            <a:pathLst>
              <a:path h="2557286" w="8172249">
                <a:moveTo>
                  <a:pt x="0" y="0"/>
                </a:moveTo>
                <a:lnTo>
                  <a:pt x="8172249" y="0"/>
                </a:lnTo>
                <a:lnTo>
                  <a:pt x="8172249" y="2557286"/>
                </a:lnTo>
                <a:lnTo>
                  <a:pt x="0" y="25572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523" t="0" r="-4267" b="-1071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57438" y="252413"/>
            <a:ext cx="9038577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 b="true">
                <a:solidFill>
                  <a:srgbClr val="047DC6"/>
                </a:solidFill>
                <a:latin typeface="Arial Bold"/>
                <a:ea typeface="Arial Bold"/>
                <a:cs typeface="Arial Bold"/>
                <a:sym typeface="Arial Bold"/>
              </a:rPr>
              <a:t>Sales	</a:t>
            </a:r>
            <a:r>
              <a:rPr lang="en-US" sz="8100" b="true">
                <a:solidFill>
                  <a:srgbClr val="7E7E7E"/>
                </a:solidFill>
                <a:latin typeface="Arial Bold"/>
                <a:ea typeface="Arial Bold"/>
                <a:cs typeface="Arial Bold"/>
                <a:sym typeface="Arial Bold"/>
              </a:rPr>
              <a:t>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23491" y="2065661"/>
            <a:ext cx="8472524" cy="977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8"/>
              </a:lnSpc>
            </a:pPr>
            <a:r>
              <a:rPr lang="en-US" b="true" sz="2999" spc="-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Find the number of sales  transactions that occurred after 6  PM.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4883" y="1810036"/>
            <a:ext cx="743901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 spc="-30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11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52624" y="214312"/>
            <a:ext cx="4329112" cy="7015162"/>
          </a:xfrm>
          <a:custGeom>
            <a:avLst/>
            <a:gdLst/>
            <a:ahLst/>
            <a:cxnLst/>
            <a:rect r="r" b="b" t="t" l="l"/>
            <a:pathLst>
              <a:path h="7015162" w="4329112">
                <a:moveTo>
                  <a:pt x="0" y="0"/>
                </a:moveTo>
                <a:lnTo>
                  <a:pt x="4329112" y="0"/>
                </a:lnTo>
                <a:lnTo>
                  <a:pt x="4329112" y="7015163"/>
                </a:lnTo>
                <a:lnTo>
                  <a:pt x="0" y="7015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80402" y="3379089"/>
            <a:ext cx="1291590" cy="114300"/>
          </a:xfrm>
          <a:custGeom>
            <a:avLst/>
            <a:gdLst/>
            <a:ahLst/>
            <a:cxnLst/>
            <a:rect r="r" b="b" t="t" l="l"/>
            <a:pathLst>
              <a:path h="114300" w="1291590">
                <a:moveTo>
                  <a:pt x="0" y="0"/>
                </a:moveTo>
                <a:lnTo>
                  <a:pt x="1291590" y="0"/>
                </a:lnTo>
                <a:lnTo>
                  <a:pt x="129159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3882" y="214312"/>
            <a:ext cx="1314450" cy="971550"/>
          </a:xfrm>
          <a:custGeom>
            <a:avLst/>
            <a:gdLst/>
            <a:ahLst/>
            <a:cxnLst/>
            <a:rect r="r" b="b" t="t" l="l"/>
            <a:pathLst>
              <a:path h="971550" w="1314450">
                <a:moveTo>
                  <a:pt x="0" y="0"/>
                </a:moveTo>
                <a:lnTo>
                  <a:pt x="1314450" y="0"/>
                </a:lnTo>
                <a:lnTo>
                  <a:pt x="131445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0112" y="8035458"/>
            <a:ext cx="5329238" cy="1498829"/>
          </a:xfrm>
          <a:custGeom>
            <a:avLst/>
            <a:gdLst/>
            <a:ahLst/>
            <a:cxnLst/>
            <a:rect r="r" b="b" t="t" l="l"/>
            <a:pathLst>
              <a:path h="1498829" w="5329238">
                <a:moveTo>
                  <a:pt x="0" y="0"/>
                </a:moveTo>
                <a:lnTo>
                  <a:pt x="5329238" y="0"/>
                </a:lnTo>
                <a:lnTo>
                  <a:pt x="5329238" y="1498828"/>
                </a:lnTo>
                <a:lnTo>
                  <a:pt x="0" y="1498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25" r="0" b="-32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92930" y="1443037"/>
            <a:ext cx="1623060" cy="1623060"/>
            <a:chOff x="0" y="0"/>
            <a:chExt cx="2164080" cy="21640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63064" cy="2162937"/>
            </a:xfrm>
            <a:custGeom>
              <a:avLst/>
              <a:gdLst/>
              <a:ahLst/>
              <a:cxnLst/>
              <a:rect r="r" b="b" t="t" l="l"/>
              <a:pathLst>
                <a:path h="2162937" w="2163064">
                  <a:moveTo>
                    <a:pt x="1045210" y="0"/>
                  </a:moveTo>
                  <a:lnTo>
                    <a:pt x="964692" y="0"/>
                  </a:lnTo>
                  <a:lnTo>
                    <a:pt x="887095" y="24638"/>
                  </a:lnTo>
                  <a:lnTo>
                    <a:pt x="818769" y="74041"/>
                  </a:lnTo>
                  <a:lnTo>
                    <a:pt x="74041" y="818769"/>
                  </a:lnTo>
                  <a:lnTo>
                    <a:pt x="24638" y="887095"/>
                  </a:lnTo>
                  <a:lnTo>
                    <a:pt x="0" y="964692"/>
                  </a:lnTo>
                  <a:lnTo>
                    <a:pt x="0" y="1045210"/>
                  </a:lnTo>
                  <a:lnTo>
                    <a:pt x="24638" y="1122680"/>
                  </a:lnTo>
                  <a:lnTo>
                    <a:pt x="74041" y="1191006"/>
                  </a:lnTo>
                  <a:lnTo>
                    <a:pt x="972058" y="2088896"/>
                  </a:lnTo>
                  <a:lnTo>
                    <a:pt x="1040384" y="2138299"/>
                  </a:lnTo>
                  <a:lnTo>
                    <a:pt x="1117981" y="2162937"/>
                  </a:lnTo>
                  <a:lnTo>
                    <a:pt x="1198626" y="2162937"/>
                  </a:lnTo>
                  <a:lnTo>
                    <a:pt x="1276096" y="2138299"/>
                  </a:lnTo>
                  <a:lnTo>
                    <a:pt x="1344295" y="2088896"/>
                  </a:lnTo>
                  <a:lnTo>
                    <a:pt x="2089023" y="1344168"/>
                  </a:lnTo>
                  <a:lnTo>
                    <a:pt x="2138426" y="1275842"/>
                  </a:lnTo>
                  <a:lnTo>
                    <a:pt x="2163064" y="1198372"/>
                  </a:lnTo>
                  <a:lnTo>
                    <a:pt x="2163064" y="1117854"/>
                  </a:lnTo>
                  <a:lnTo>
                    <a:pt x="2138426" y="1040384"/>
                  </a:lnTo>
                  <a:lnTo>
                    <a:pt x="2089023" y="972058"/>
                  </a:lnTo>
                  <a:lnTo>
                    <a:pt x="1191133" y="74168"/>
                  </a:lnTo>
                  <a:lnTo>
                    <a:pt x="1122807" y="24765"/>
                  </a:lnTo>
                  <a:lnTo>
                    <a:pt x="1045210" y="0"/>
                  </a:lnTo>
                  <a:close/>
                </a:path>
              </a:pathLst>
            </a:custGeom>
            <a:solidFill>
              <a:srgbClr val="047DC6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221156" y="2709939"/>
            <a:ext cx="9875177" cy="1181241"/>
          </a:xfrm>
          <a:custGeom>
            <a:avLst/>
            <a:gdLst/>
            <a:ahLst/>
            <a:cxnLst/>
            <a:rect r="r" b="b" t="t" l="l"/>
            <a:pathLst>
              <a:path h="1181241" w="9875177">
                <a:moveTo>
                  <a:pt x="0" y="0"/>
                </a:moveTo>
                <a:lnTo>
                  <a:pt x="9875177" y="0"/>
                </a:lnTo>
                <a:lnTo>
                  <a:pt x="9875177" y="1181241"/>
                </a:lnTo>
                <a:lnTo>
                  <a:pt x="0" y="11812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6264" y="4774770"/>
            <a:ext cx="17875473" cy="5343726"/>
          </a:xfrm>
          <a:custGeom>
            <a:avLst/>
            <a:gdLst/>
            <a:ahLst/>
            <a:cxnLst/>
            <a:rect r="r" b="b" t="t" l="l"/>
            <a:pathLst>
              <a:path h="5343726" w="17875473">
                <a:moveTo>
                  <a:pt x="0" y="0"/>
                </a:moveTo>
                <a:lnTo>
                  <a:pt x="17875472" y="0"/>
                </a:lnTo>
                <a:lnTo>
                  <a:pt x="17875472" y="5343726"/>
                </a:lnTo>
                <a:lnTo>
                  <a:pt x="0" y="53437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78196" y="52387"/>
            <a:ext cx="8761096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 b="true">
                <a:solidFill>
                  <a:srgbClr val="047DC6"/>
                </a:solidFill>
                <a:latin typeface="Arial Bold"/>
                <a:ea typeface="Arial Bold"/>
                <a:cs typeface="Arial Bold"/>
                <a:sym typeface="Arial Bold"/>
              </a:rPr>
              <a:t>Sales	</a:t>
            </a:r>
            <a:r>
              <a:rPr lang="en-US" sz="8100" b="true">
                <a:solidFill>
                  <a:srgbClr val="7E7E7E"/>
                </a:solidFill>
                <a:latin typeface="Arial Bold"/>
                <a:ea typeface="Arial Bold"/>
                <a:cs typeface="Arial Bold"/>
                <a:sym typeface="Arial Bold"/>
              </a:rPr>
              <a:t>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08273" y="1732521"/>
            <a:ext cx="10801144" cy="977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8"/>
              </a:lnSpc>
            </a:pPr>
            <a:r>
              <a:rPr lang="en-US" b="true" sz="2999" spc="-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List the sales transactions that have a higher total  than the average total of all transactions.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9172" y="1724977"/>
            <a:ext cx="810578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 spc="3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4924" y="424655"/>
            <a:ext cx="1314450" cy="971550"/>
          </a:xfrm>
          <a:custGeom>
            <a:avLst/>
            <a:gdLst/>
            <a:ahLst/>
            <a:cxnLst/>
            <a:rect r="r" b="b" t="t" l="l"/>
            <a:pathLst>
              <a:path h="971550" w="1314450">
                <a:moveTo>
                  <a:pt x="0" y="0"/>
                </a:moveTo>
                <a:lnTo>
                  <a:pt x="1314450" y="0"/>
                </a:lnTo>
                <a:lnTo>
                  <a:pt x="131445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74704" y="1246442"/>
            <a:ext cx="182880" cy="468630"/>
            <a:chOff x="0" y="0"/>
            <a:chExt cx="243840" cy="624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078" cy="624078"/>
            </a:xfrm>
            <a:custGeom>
              <a:avLst/>
              <a:gdLst/>
              <a:ahLst/>
              <a:cxnLst/>
              <a:rect r="r" b="b" t="t" l="l"/>
              <a:pathLst>
                <a:path h="624078" w="243078">
                  <a:moveTo>
                    <a:pt x="128651" y="0"/>
                  </a:moveTo>
                  <a:lnTo>
                    <a:pt x="53213" y="26924"/>
                  </a:lnTo>
                  <a:lnTo>
                    <a:pt x="36449" y="103886"/>
                  </a:lnTo>
                  <a:lnTo>
                    <a:pt x="0" y="526034"/>
                  </a:lnTo>
                  <a:lnTo>
                    <a:pt x="37084" y="599440"/>
                  </a:lnTo>
                  <a:lnTo>
                    <a:pt x="50292" y="608838"/>
                  </a:lnTo>
                  <a:lnTo>
                    <a:pt x="62230" y="614934"/>
                  </a:lnTo>
                  <a:lnTo>
                    <a:pt x="78486" y="614934"/>
                  </a:lnTo>
                  <a:lnTo>
                    <a:pt x="88900" y="624078"/>
                  </a:lnTo>
                  <a:lnTo>
                    <a:pt x="143764" y="624078"/>
                  </a:lnTo>
                  <a:lnTo>
                    <a:pt x="146812" y="621030"/>
                  </a:lnTo>
                  <a:lnTo>
                    <a:pt x="155702" y="621030"/>
                  </a:lnTo>
                  <a:lnTo>
                    <a:pt x="234188" y="570992"/>
                  </a:lnTo>
                  <a:lnTo>
                    <a:pt x="243078" y="533654"/>
                  </a:lnTo>
                  <a:lnTo>
                    <a:pt x="233299" y="408432"/>
                  </a:lnTo>
                  <a:lnTo>
                    <a:pt x="203200" y="58420"/>
                  </a:lnTo>
                  <a:lnTo>
                    <a:pt x="152273" y="4572"/>
                  </a:lnTo>
                  <a:lnTo>
                    <a:pt x="128651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361576" y="1088064"/>
            <a:ext cx="425768" cy="338138"/>
            <a:chOff x="0" y="0"/>
            <a:chExt cx="567690" cy="4508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6801" cy="449707"/>
            </a:xfrm>
            <a:custGeom>
              <a:avLst/>
              <a:gdLst/>
              <a:ahLst/>
              <a:cxnLst/>
              <a:rect r="r" b="b" t="t" l="l"/>
              <a:pathLst>
                <a:path h="449707" w="566801">
                  <a:moveTo>
                    <a:pt x="80772" y="0"/>
                  </a:moveTo>
                  <a:lnTo>
                    <a:pt x="16256" y="47879"/>
                  </a:lnTo>
                  <a:lnTo>
                    <a:pt x="0" y="119888"/>
                  </a:lnTo>
                  <a:lnTo>
                    <a:pt x="4318" y="134874"/>
                  </a:lnTo>
                  <a:lnTo>
                    <a:pt x="12954" y="147701"/>
                  </a:lnTo>
                  <a:lnTo>
                    <a:pt x="25654" y="158369"/>
                  </a:lnTo>
                  <a:lnTo>
                    <a:pt x="39243" y="168402"/>
                  </a:lnTo>
                  <a:lnTo>
                    <a:pt x="66421" y="189484"/>
                  </a:lnTo>
                  <a:lnTo>
                    <a:pt x="391922" y="430657"/>
                  </a:lnTo>
                  <a:lnTo>
                    <a:pt x="405892" y="439547"/>
                  </a:lnTo>
                  <a:lnTo>
                    <a:pt x="420878" y="446405"/>
                  </a:lnTo>
                  <a:lnTo>
                    <a:pt x="437261" y="449707"/>
                  </a:lnTo>
                  <a:lnTo>
                    <a:pt x="455422" y="447929"/>
                  </a:lnTo>
                  <a:lnTo>
                    <a:pt x="498475" y="427228"/>
                  </a:lnTo>
                  <a:lnTo>
                    <a:pt x="534289" y="389763"/>
                  </a:lnTo>
                  <a:lnTo>
                    <a:pt x="558546" y="340741"/>
                  </a:lnTo>
                  <a:lnTo>
                    <a:pt x="566801" y="285242"/>
                  </a:lnTo>
                  <a:lnTo>
                    <a:pt x="563499" y="262128"/>
                  </a:lnTo>
                  <a:lnTo>
                    <a:pt x="555117" y="241046"/>
                  </a:lnTo>
                  <a:lnTo>
                    <a:pt x="540512" y="222631"/>
                  </a:lnTo>
                  <a:lnTo>
                    <a:pt x="518541" y="207518"/>
                  </a:lnTo>
                  <a:lnTo>
                    <a:pt x="353441" y="127254"/>
                  </a:lnTo>
                  <a:lnTo>
                    <a:pt x="105410" y="4953"/>
                  </a:lnTo>
                  <a:lnTo>
                    <a:pt x="93091" y="762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349695" y="609622"/>
            <a:ext cx="439102" cy="328612"/>
            <a:chOff x="0" y="0"/>
            <a:chExt cx="585470" cy="4381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4327" cy="437642"/>
            </a:xfrm>
            <a:custGeom>
              <a:avLst/>
              <a:gdLst/>
              <a:ahLst/>
              <a:cxnLst/>
              <a:rect r="r" b="b" t="t" l="l"/>
              <a:pathLst>
                <a:path h="437642" w="584327">
                  <a:moveTo>
                    <a:pt x="467106" y="0"/>
                  </a:moveTo>
                  <a:lnTo>
                    <a:pt x="432816" y="4318"/>
                  </a:lnTo>
                  <a:lnTo>
                    <a:pt x="395351" y="24384"/>
                  </a:lnTo>
                  <a:lnTo>
                    <a:pt x="23241" y="285496"/>
                  </a:lnTo>
                  <a:lnTo>
                    <a:pt x="10795" y="293116"/>
                  </a:lnTo>
                  <a:lnTo>
                    <a:pt x="4699" y="302514"/>
                  </a:lnTo>
                  <a:lnTo>
                    <a:pt x="1651" y="316230"/>
                  </a:lnTo>
                  <a:lnTo>
                    <a:pt x="0" y="345821"/>
                  </a:lnTo>
                  <a:lnTo>
                    <a:pt x="6350" y="372364"/>
                  </a:lnTo>
                  <a:lnTo>
                    <a:pt x="72771" y="436753"/>
                  </a:lnTo>
                  <a:lnTo>
                    <a:pt x="90805" y="437642"/>
                  </a:lnTo>
                  <a:lnTo>
                    <a:pt x="109982" y="431927"/>
                  </a:lnTo>
                  <a:lnTo>
                    <a:pt x="279273" y="353060"/>
                  </a:lnTo>
                  <a:lnTo>
                    <a:pt x="533273" y="235966"/>
                  </a:lnTo>
                  <a:lnTo>
                    <a:pt x="555879" y="221488"/>
                  </a:lnTo>
                  <a:lnTo>
                    <a:pt x="570992" y="203200"/>
                  </a:lnTo>
                  <a:lnTo>
                    <a:pt x="580009" y="180848"/>
                  </a:lnTo>
                  <a:lnTo>
                    <a:pt x="584327" y="154178"/>
                  </a:lnTo>
                  <a:lnTo>
                    <a:pt x="579374" y="122301"/>
                  </a:lnTo>
                  <a:lnTo>
                    <a:pt x="569214" y="92075"/>
                  </a:lnTo>
                  <a:lnTo>
                    <a:pt x="553847" y="64008"/>
                  </a:lnTo>
                  <a:lnTo>
                    <a:pt x="533273" y="38354"/>
                  </a:lnTo>
                  <a:lnTo>
                    <a:pt x="500126" y="11303"/>
                  </a:lnTo>
                  <a:lnTo>
                    <a:pt x="467106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547209" y="1085850"/>
            <a:ext cx="438150" cy="338138"/>
            <a:chOff x="0" y="0"/>
            <a:chExt cx="584200" cy="4508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3438" cy="449961"/>
            </a:xfrm>
            <a:custGeom>
              <a:avLst/>
              <a:gdLst/>
              <a:ahLst/>
              <a:cxnLst/>
              <a:rect r="r" b="b" t="t" l="l"/>
              <a:pathLst>
                <a:path h="449961" w="583438">
                  <a:moveTo>
                    <a:pt x="493014" y="0"/>
                  </a:moveTo>
                  <a:lnTo>
                    <a:pt x="488188" y="0"/>
                  </a:lnTo>
                  <a:lnTo>
                    <a:pt x="480568" y="1524"/>
                  </a:lnTo>
                  <a:lnTo>
                    <a:pt x="474472" y="4826"/>
                  </a:lnTo>
                  <a:lnTo>
                    <a:pt x="220472" y="126492"/>
                  </a:lnTo>
                  <a:lnTo>
                    <a:pt x="51308" y="205740"/>
                  </a:lnTo>
                  <a:lnTo>
                    <a:pt x="1016" y="273050"/>
                  </a:lnTo>
                  <a:lnTo>
                    <a:pt x="0" y="302260"/>
                  </a:lnTo>
                  <a:lnTo>
                    <a:pt x="7239" y="339344"/>
                  </a:lnTo>
                  <a:lnTo>
                    <a:pt x="71374" y="428752"/>
                  </a:lnTo>
                  <a:lnTo>
                    <a:pt x="124079" y="449961"/>
                  </a:lnTo>
                  <a:lnTo>
                    <a:pt x="150368" y="445897"/>
                  </a:lnTo>
                  <a:lnTo>
                    <a:pt x="176784" y="431800"/>
                  </a:lnTo>
                  <a:lnTo>
                    <a:pt x="473837" y="218440"/>
                  </a:lnTo>
                  <a:lnTo>
                    <a:pt x="550418" y="164592"/>
                  </a:lnTo>
                  <a:lnTo>
                    <a:pt x="567182" y="149606"/>
                  </a:lnTo>
                  <a:lnTo>
                    <a:pt x="578231" y="132842"/>
                  </a:lnTo>
                  <a:lnTo>
                    <a:pt x="583438" y="113792"/>
                  </a:lnTo>
                  <a:lnTo>
                    <a:pt x="582930" y="91694"/>
                  </a:lnTo>
                  <a:lnTo>
                    <a:pt x="546989" y="23368"/>
                  </a:lnTo>
                  <a:lnTo>
                    <a:pt x="514350" y="3048"/>
                  </a:lnTo>
                  <a:lnTo>
                    <a:pt x="493014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544925" y="600075"/>
            <a:ext cx="439102" cy="342900"/>
            <a:chOff x="0" y="0"/>
            <a:chExt cx="585470" cy="457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5089" cy="455676"/>
            </a:xfrm>
            <a:custGeom>
              <a:avLst/>
              <a:gdLst/>
              <a:ahLst/>
              <a:cxnLst/>
              <a:rect r="r" b="b" t="t" l="l"/>
              <a:pathLst>
                <a:path h="455676" w="585089">
                  <a:moveTo>
                    <a:pt x="129032" y="0"/>
                  </a:moveTo>
                  <a:lnTo>
                    <a:pt x="28702" y="68326"/>
                  </a:lnTo>
                  <a:lnTo>
                    <a:pt x="0" y="161544"/>
                  </a:lnTo>
                  <a:lnTo>
                    <a:pt x="2794" y="188468"/>
                  </a:lnTo>
                  <a:lnTo>
                    <a:pt x="11684" y="211582"/>
                  </a:lnTo>
                  <a:lnTo>
                    <a:pt x="27559" y="230886"/>
                  </a:lnTo>
                  <a:lnTo>
                    <a:pt x="51308" y="246126"/>
                  </a:lnTo>
                  <a:lnTo>
                    <a:pt x="475488" y="449326"/>
                  </a:lnTo>
                  <a:lnTo>
                    <a:pt x="486410" y="455676"/>
                  </a:lnTo>
                  <a:lnTo>
                    <a:pt x="559308" y="420116"/>
                  </a:lnTo>
                  <a:lnTo>
                    <a:pt x="585089" y="343281"/>
                  </a:lnTo>
                  <a:lnTo>
                    <a:pt x="580644" y="322961"/>
                  </a:lnTo>
                  <a:lnTo>
                    <a:pt x="569468" y="305054"/>
                  </a:lnTo>
                  <a:lnTo>
                    <a:pt x="551688" y="289433"/>
                  </a:lnTo>
                  <a:lnTo>
                    <a:pt x="528701" y="273558"/>
                  </a:lnTo>
                  <a:lnTo>
                    <a:pt x="388239" y="172339"/>
                  </a:lnTo>
                  <a:lnTo>
                    <a:pt x="169418" y="12700"/>
                  </a:lnTo>
                  <a:lnTo>
                    <a:pt x="156972" y="4826"/>
                  </a:lnTo>
                  <a:lnTo>
                    <a:pt x="144526" y="1524"/>
                  </a:lnTo>
                  <a:lnTo>
                    <a:pt x="129032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7073562" y="318429"/>
            <a:ext cx="185738" cy="462915"/>
            <a:chOff x="0" y="0"/>
            <a:chExt cx="247650" cy="6172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7777" cy="616966"/>
            </a:xfrm>
            <a:custGeom>
              <a:avLst/>
              <a:gdLst/>
              <a:ahLst/>
              <a:cxnLst/>
              <a:rect r="r" b="b" t="t" l="l"/>
              <a:pathLst>
                <a:path h="616966" w="247777">
                  <a:moveTo>
                    <a:pt x="121539" y="0"/>
                  </a:moveTo>
                  <a:lnTo>
                    <a:pt x="16510" y="43053"/>
                  </a:lnTo>
                  <a:lnTo>
                    <a:pt x="0" y="71755"/>
                  </a:lnTo>
                  <a:lnTo>
                    <a:pt x="5080" y="134239"/>
                  </a:lnTo>
                  <a:lnTo>
                    <a:pt x="38100" y="513715"/>
                  </a:lnTo>
                  <a:lnTo>
                    <a:pt x="53594" y="592963"/>
                  </a:lnTo>
                  <a:lnTo>
                    <a:pt x="124587" y="616966"/>
                  </a:lnTo>
                  <a:lnTo>
                    <a:pt x="153162" y="612648"/>
                  </a:lnTo>
                  <a:lnTo>
                    <a:pt x="182118" y="600583"/>
                  </a:lnTo>
                  <a:lnTo>
                    <a:pt x="195326" y="591439"/>
                  </a:lnTo>
                  <a:lnTo>
                    <a:pt x="204470" y="579247"/>
                  </a:lnTo>
                  <a:lnTo>
                    <a:pt x="220726" y="379349"/>
                  </a:lnTo>
                  <a:lnTo>
                    <a:pt x="227330" y="310896"/>
                  </a:lnTo>
                  <a:lnTo>
                    <a:pt x="233426" y="242189"/>
                  </a:lnTo>
                  <a:lnTo>
                    <a:pt x="244729" y="105029"/>
                  </a:lnTo>
                  <a:lnTo>
                    <a:pt x="247777" y="85471"/>
                  </a:lnTo>
                  <a:lnTo>
                    <a:pt x="184912" y="11303"/>
                  </a:lnTo>
                  <a:lnTo>
                    <a:pt x="177546" y="9779"/>
                  </a:lnTo>
                  <a:lnTo>
                    <a:pt x="170180" y="5207"/>
                  </a:lnTo>
                  <a:lnTo>
                    <a:pt x="161036" y="3683"/>
                  </a:lnTo>
                  <a:lnTo>
                    <a:pt x="121539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7802225" y="1371600"/>
            <a:ext cx="71438" cy="71438"/>
          </a:xfrm>
          <a:custGeom>
            <a:avLst/>
            <a:gdLst/>
            <a:ahLst/>
            <a:cxnLst/>
            <a:rect r="r" b="b" t="t" l="l"/>
            <a:pathLst>
              <a:path h="71438" w="71438">
                <a:moveTo>
                  <a:pt x="0" y="0"/>
                </a:moveTo>
                <a:lnTo>
                  <a:pt x="71437" y="0"/>
                </a:lnTo>
                <a:lnTo>
                  <a:pt x="71437" y="71438"/>
                </a:lnTo>
                <a:lnTo>
                  <a:pt x="0" y="71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40619" y="1726564"/>
            <a:ext cx="1623060" cy="1623060"/>
            <a:chOff x="0" y="0"/>
            <a:chExt cx="2164080" cy="21640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62937" cy="2163064"/>
            </a:xfrm>
            <a:custGeom>
              <a:avLst/>
              <a:gdLst/>
              <a:ahLst/>
              <a:cxnLst/>
              <a:rect r="r" b="b" t="t" l="l"/>
              <a:pathLst>
                <a:path h="2163064" w="2162937">
                  <a:moveTo>
                    <a:pt x="1045210" y="0"/>
                  </a:moveTo>
                  <a:lnTo>
                    <a:pt x="964565" y="0"/>
                  </a:lnTo>
                  <a:lnTo>
                    <a:pt x="887095" y="24638"/>
                  </a:lnTo>
                  <a:lnTo>
                    <a:pt x="818896" y="74041"/>
                  </a:lnTo>
                  <a:lnTo>
                    <a:pt x="74041" y="818769"/>
                  </a:lnTo>
                  <a:lnTo>
                    <a:pt x="24638" y="887095"/>
                  </a:lnTo>
                  <a:lnTo>
                    <a:pt x="0" y="964565"/>
                  </a:lnTo>
                  <a:lnTo>
                    <a:pt x="0" y="1045210"/>
                  </a:lnTo>
                  <a:lnTo>
                    <a:pt x="24638" y="1122807"/>
                  </a:lnTo>
                  <a:lnTo>
                    <a:pt x="74041" y="1191133"/>
                  </a:lnTo>
                  <a:lnTo>
                    <a:pt x="971931" y="2089023"/>
                  </a:lnTo>
                  <a:lnTo>
                    <a:pt x="1040257" y="2138426"/>
                  </a:lnTo>
                  <a:lnTo>
                    <a:pt x="1117727" y="2163064"/>
                  </a:lnTo>
                  <a:lnTo>
                    <a:pt x="1198372" y="2163064"/>
                  </a:lnTo>
                  <a:lnTo>
                    <a:pt x="1275842" y="2138426"/>
                  </a:lnTo>
                  <a:lnTo>
                    <a:pt x="1344168" y="2089023"/>
                  </a:lnTo>
                  <a:lnTo>
                    <a:pt x="2088896" y="1344295"/>
                  </a:lnTo>
                  <a:lnTo>
                    <a:pt x="2138299" y="1275969"/>
                  </a:lnTo>
                  <a:lnTo>
                    <a:pt x="2162937" y="1198499"/>
                  </a:lnTo>
                  <a:lnTo>
                    <a:pt x="2162937" y="1117854"/>
                  </a:lnTo>
                  <a:lnTo>
                    <a:pt x="2138299" y="1040384"/>
                  </a:lnTo>
                  <a:lnTo>
                    <a:pt x="2088896" y="972058"/>
                  </a:lnTo>
                  <a:lnTo>
                    <a:pt x="1191006" y="74168"/>
                  </a:lnTo>
                  <a:lnTo>
                    <a:pt x="1122680" y="24765"/>
                  </a:lnTo>
                  <a:lnTo>
                    <a:pt x="1045210" y="0"/>
                  </a:lnTo>
                  <a:close/>
                </a:path>
              </a:pathLst>
            </a:custGeom>
            <a:solidFill>
              <a:srgbClr val="047DC6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294924" y="3778249"/>
            <a:ext cx="10604361" cy="3193711"/>
          </a:xfrm>
          <a:custGeom>
            <a:avLst/>
            <a:gdLst/>
            <a:ahLst/>
            <a:cxnLst/>
            <a:rect r="r" b="b" t="t" l="l"/>
            <a:pathLst>
              <a:path h="3193711" w="10604361">
                <a:moveTo>
                  <a:pt x="0" y="0"/>
                </a:moveTo>
                <a:lnTo>
                  <a:pt x="10604361" y="0"/>
                </a:lnTo>
                <a:lnTo>
                  <a:pt x="10604361" y="3193711"/>
                </a:lnTo>
                <a:lnTo>
                  <a:pt x="0" y="31937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61870" y="2510237"/>
            <a:ext cx="5170904" cy="7723629"/>
          </a:xfrm>
          <a:custGeom>
            <a:avLst/>
            <a:gdLst/>
            <a:ahLst/>
            <a:cxnLst/>
            <a:rect r="r" b="b" t="t" l="l"/>
            <a:pathLst>
              <a:path h="7723629" w="5170904">
                <a:moveTo>
                  <a:pt x="0" y="0"/>
                </a:moveTo>
                <a:lnTo>
                  <a:pt x="5170904" y="0"/>
                </a:lnTo>
                <a:lnTo>
                  <a:pt x="5170904" y="7723629"/>
                </a:lnTo>
                <a:lnTo>
                  <a:pt x="0" y="77236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050410" y="262730"/>
            <a:ext cx="7208520" cy="142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 b="true">
                <a:solidFill>
                  <a:srgbClr val="047DC6"/>
                </a:solidFill>
                <a:latin typeface="Arial Bold"/>
                <a:ea typeface="Arial Bold"/>
                <a:cs typeface="Arial Bold"/>
                <a:sym typeface="Arial Bold"/>
              </a:rPr>
              <a:t>Sales </a:t>
            </a:r>
            <a:r>
              <a:rPr lang="en-US" sz="8100" b="true">
                <a:solidFill>
                  <a:srgbClr val="7E7E7E"/>
                </a:solidFill>
                <a:latin typeface="Arial Bold"/>
                <a:ea typeface="Arial Bold"/>
                <a:cs typeface="Arial Bold"/>
                <a:sym typeface="Arial Bold"/>
              </a:rPr>
              <a:t>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39094" y="2209961"/>
            <a:ext cx="9347361" cy="977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8"/>
              </a:lnSpc>
            </a:pPr>
            <a:r>
              <a:rPr lang="en-US" b="true" sz="2999" spc="-1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Calculate the cumulative gross  income for each branch by date.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46860" y="2011203"/>
            <a:ext cx="810577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 spc="3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13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462" y="285750"/>
            <a:ext cx="6227428" cy="7500938"/>
          </a:xfrm>
          <a:custGeom>
            <a:avLst/>
            <a:gdLst/>
            <a:ahLst/>
            <a:cxnLst/>
            <a:rect r="r" b="b" t="t" l="l"/>
            <a:pathLst>
              <a:path h="7500938" w="6227428">
                <a:moveTo>
                  <a:pt x="0" y="0"/>
                </a:moveTo>
                <a:lnTo>
                  <a:pt x="6227429" y="0"/>
                </a:lnTo>
                <a:lnTo>
                  <a:pt x="6227429" y="7500938"/>
                </a:lnTo>
                <a:lnTo>
                  <a:pt x="0" y="7500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" t="0" r="-1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31224" y="398145"/>
            <a:ext cx="1300162" cy="971550"/>
          </a:xfrm>
          <a:custGeom>
            <a:avLst/>
            <a:gdLst/>
            <a:ahLst/>
            <a:cxnLst/>
            <a:rect r="r" b="b" t="t" l="l"/>
            <a:pathLst>
              <a:path h="971550" w="1300162">
                <a:moveTo>
                  <a:pt x="0" y="0"/>
                </a:moveTo>
                <a:lnTo>
                  <a:pt x="1300162" y="0"/>
                </a:lnTo>
                <a:lnTo>
                  <a:pt x="1300162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94767" y="9150346"/>
            <a:ext cx="3671667" cy="895348"/>
          </a:xfrm>
          <a:custGeom>
            <a:avLst/>
            <a:gdLst/>
            <a:ahLst/>
            <a:cxnLst/>
            <a:rect r="r" b="b" t="t" l="l"/>
            <a:pathLst>
              <a:path h="895348" w="3671667">
                <a:moveTo>
                  <a:pt x="0" y="0"/>
                </a:moveTo>
                <a:lnTo>
                  <a:pt x="3671667" y="0"/>
                </a:lnTo>
                <a:lnTo>
                  <a:pt x="3671667" y="895349"/>
                </a:lnTo>
                <a:lnTo>
                  <a:pt x="0" y="895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4" t="0" r="-154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881305" y="1889029"/>
            <a:ext cx="1437322" cy="1437323"/>
            <a:chOff x="0" y="0"/>
            <a:chExt cx="1916430" cy="19164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5795" cy="1915414"/>
            </a:xfrm>
            <a:custGeom>
              <a:avLst/>
              <a:gdLst/>
              <a:ahLst/>
              <a:cxnLst/>
              <a:rect r="r" b="b" t="t" l="l"/>
              <a:pathLst>
                <a:path h="1915414" w="1915795">
                  <a:moveTo>
                    <a:pt x="1020699" y="0"/>
                  </a:moveTo>
                  <a:lnTo>
                    <a:pt x="932688" y="17145"/>
                  </a:lnTo>
                  <a:lnTo>
                    <a:pt x="855472" y="68326"/>
                  </a:lnTo>
                  <a:lnTo>
                    <a:pt x="68580" y="855218"/>
                  </a:lnTo>
                  <a:lnTo>
                    <a:pt x="17145" y="932561"/>
                  </a:lnTo>
                  <a:lnTo>
                    <a:pt x="0" y="1020572"/>
                  </a:lnTo>
                  <a:lnTo>
                    <a:pt x="17145" y="1108583"/>
                  </a:lnTo>
                  <a:lnTo>
                    <a:pt x="68580" y="1185672"/>
                  </a:lnTo>
                  <a:lnTo>
                    <a:pt x="729742" y="1846834"/>
                  </a:lnTo>
                  <a:lnTo>
                    <a:pt x="806958" y="1898269"/>
                  </a:lnTo>
                  <a:lnTo>
                    <a:pt x="894969" y="1915414"/>
                  </a:lnTo>
                  <a:lnTo>
                    <a:pt x="982980" y="1898269"/>
                  </a:lnTo>
                  <a:lnTo>
                    <a:pt x="1060323" y="1846834"/>
                  </a:lnTo>
                  <a:lnTo>
                    <a:pt x="1847215" y="1060196"/>
                  </a:lnTo>
                  <a:lnTo>
                    <a:pt x="1898650" y="982726"/>
                  </a:lnTo>
                  <a:lnTo>
                    <a:pt x="1915795" y="894715"/>
                  </a:lnTo>
                  <a:lnTo>
                    <a:pt x="1898650" y="806704"/>
                  </a:lnTo>
                  <a:lnTo>
                    <a:pt x="1847215" y="729361"/>
                  </a:lnTo>
                  <a:lnTo>
                    <a:pt x="1185926" y="68326"/>
                  </a:lnTo>
                  <a:lnTo>
                    <a:pt x="1108710" y="17145"/>
                  </a:lnTo>
                  <a:lnTo>
                    <a:pt x="1020699" y="0"/>
                  </a:lnTo>
                  <a:close/>
                </a:path>
              </a:pathLst>
            </a:custGeom>
            <a:solidFill>
              <a:srgbClr val="047DC6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197856" y="2864031"/>
            <a:ext cx="10868578" cy="924640"/>
          </a:xfrm>
          <a:custGeom>
            <a:avLst/>
            <a:gdLst/>
            <a:ahLst/>
            <a:cxnLst/>
            <a:rect r="r" b="b" t="t" l="l"/>
            <a:pathLst>
              <a:path h="924640" w="10868578">
                <a:moveTo>
                  <a:pt x="0" y="0"/>
                </a:moveTo>
                <a:lnTo>
                  <a:pt x="10868577" y="0"/>
                </a:lnTo>
                <a:lnTo>
                  <a:pt x="10868577" y="924641"/>
                </a:lnTo>
                <a:lnTo>
                  <a:pt x="0" y="924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99966" y="4322072"/>
            <a:ext cx="9330016" cy="4804493"/>
          </a:xfrm>
          <a:custGeom>
            <a:avLst/>
            <a:gdLst/>
            <a:ahLst/>
            <a:cxnLst/>
            <a:rect r="r" b="b" t="t" l="l"/>
            <a:pathLst>
              <a:path h="4804493" w="9330016">
                <a:moveTo>
                  <a:pt x="0" y="0"/>
                </a:moveTo>
                <a:lnTo>
                  <a:pt x="9330016" y="0"/>
                </a:lnTo>
                <a:lnTo>
                  <a:pt x="9330016" y="4804493"/>
                </a:lnTo>
                <a:lnTo>
                  <a:pt x="0" y="4804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468551" y="1831879"/>
            <a:ext cx="9011602" cy="49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Find the total cogs for each customer type in each city.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26098" y="2116455"/>
            <a:ext cx="81057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 spc="3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36675" y="236220"/>
            <a:ext cx="8666882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 b="true">
                <a:solidFill>
                  <a:srgbClr val="047DC6"/>
                </a:solidFill>
                <a:latin typeface="Arial Bold"/>
                <a:ea typeface="Arial Bold"/>
                <a:cs typeface="Arial Bold"/>
                <a:sym typeface="Arial Bold"/>
              </a:rPr>
              <a:t>Sales </a:t>
            </a:r>
            <a:r>
              <a:rPr lang="en-US" sz="8100" b="true">
                <a:solidFill>
                  <a:srgbClr val="7E7E7E"/>
                </a:solidFill>
                <a:latin typeface="Arial Bold"/>
                <a:ea typeface="Arial Bold"/>
                <a:cs typeface="Arial Bold"/>
                <a:sym typeface="Arial Bold"/>
              </a:rPr>
              <a:t>Analysis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462" y="285750"/>
            <a:ext cx="6229348" cy="8986838"/>
          </a:xfrm>
          <a:custGeom>
            <a:avLst/>
            <a:gdLst/>
            <a:ahLst/>
            <a:cxnLst/>
            <a:rect r="r" b="b" t="t" l="l"/>
            <a:pathLst>
              <a:path h="8986838" w="6229348">
                <a:moveTo>
                  <a:pt x="0" y="0"/>
                </a:moveTo>
                <a:lnTo>
                  <a:pt x="6229349" y="0"/>
                </a:lnTo>
                <a:lnTo>
                  <a:pt x="6229349" y="8986838"/>
                </a:lnTo>
                <a:lnTo>
                  <a:pt x="0" y="8986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72300" y="414338"/>
            <a:ext cx="1300162" cy="971550"/>
          </a:xfrm>
          <a:custGeom>
            <a:avLst/>
            <a:gdLst/>
            <a:ahLst/>
            <a:cxnLst/>
            <a:rect r="r" b="b" t="t" l="l"/>
            <a:pathLst>
              <a:path h="971550" w="1300162">
                <a:moveTo>
                  <a:pt x="0" y="0"/>
                </a:moveTo>
                <a:lnTo>
                  <a:pt x="1300162" y="0"/>
                </a:lnTo>
                <a:lnTo>
                  <a:pt x="1300162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94767" y="9150346"/>
            <a:ext cx="3671667" cy="895348"/>
          </a:xfrm>
          <a:custGeom>
            <a:avLst/>
            <a:gdLst/>
            <a:ahLst/>
            <a:cxnLst/>
            <a:rect r="r" b="b" t="t" l="l"/>
            <a:pathLst>
              <a:path h="895348" w="3671667">
                <a:moveTo>
                  <a:pt x="0" y="0"/>
                </a:moveTo>
                <a:lnTo>
                  <a:pt x="3671667" y="0"/>
                </a:lnTo>
                <a:lnTo>
                  <a:pt x="3671667" y="895349"/>
                </a:lnTo>
                <a:lnTo>
                  <a:pt x="0" y="895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4" t="0" r="-15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69254" y="252413"/>
            <a:ext cx="3988118" cy="142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 b="true">
                <a:solidFill>
                  <a:srgbClr val="047DC6"/>
                </a:solidFill>
                <a:latin typeface="Arial Bold"/>
                <a:ea typeface="Arial Bold"/>
                <a:cs typeface="Arial Bold"/>
                <a:sym typeface="Arial Bold"/>
              </a:rPr>
              <a:t>Insights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35219" y="2952429"/>
            <a:ext cx="14336740" cy="445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7914" indent="-3088957" lvl="1">
              <a:lnSpc>
                <a:spcPts val="3240"/>
              </a:lnSpc>
              <a:buFont typeface="Arial"/>
              <a:buChar char="•"/>
            </a:pPr>
            <a:r>
              <a:rPr lang="en-US" b="true" sz="2700" spc="-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Naypyitaw has highest total cogs value.</a:t>
            </a:r>
          </a:p>
          <a:p>
            <a:pPr algn="l" marL="6177914" indent="-3088957" lvl="1">
              <a:lnSpc>
                <a:spcPts val="3240"/>
              </a:lnSpc>
              <a:buFont typeface="Arial"/>
              <a:buChar char="•"/>
            </a:pPr>
            <a:r>
              <a:rPr lang="en-US" b="true" sz="2700" spc="-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Food and beverages has the maximum total sales.</a:t>
            </a:r>
          </a:p>
          <a:p>
            <a:pPr algn="l" marL="6177914" indent="-3088957" lvl="1">
              <a:lnSpc>
                <a:spcPts val="3240"/>
              </a:lnSpc>
            </a:pPr>
          </a:p>
          <a:p>
            <a:pPr algn="l" marL="6177914" indent="-3088957" lvl="1">
              <a:lnSpc>
                <a:spcPts val="3240"/>
              </a:lnSpc>
              <a:buFont typeface="Arial"/>
              <a:buChar char="•"/>
            </a:pPr>
            <a:r>
              <a:rPr lang="en-US" b="true" sz="2700" spc="-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Number of transactions occurred after 6PM is 281</a:t>
            </a:r>
          </a:p>
          <a:p>
            <a:pPr algn="l" marL="6177914" indent="-3088957" lvl="1">
              <a:lnSpc>
                <a:spcPts val="3265"/>
              </a:lnSpc>
              <a:buFont typeface="Arial"/>
              <a:buChar char="•"/>
            </a:pPr>
            <a:r>
              <a:rPr lang="en-US" b="true" sz="2700" spc="-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Number of quantities sold for the electronic  accessories is the highest(971)</a:t>
            </a:r>
          </a:p>
          <a:p>
            <a:pPr algn="l" marL="6177914" indent="-3088957" lvl="1">
              <a:lnSpc>
                <a:spcPts val="3240"/>
              </a:lnSpc>
              <a:buFont typeface="Arial"/>
              <a:buChar char="•"/>
            </a:pPr>
            <a:r>
              <a:rPr lang="en-US" b="true" sz="2700" spc="-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Branch C has highest average rating by Customers.</a:t>
            </a:r>
          </a:p>
          <a:p>
            <a:pPr algn="l" marL="6177914" indent="-3088957" lvl="1">
              <a:lnSpc>
                <a:spcPts val="3240"/>
              </a:lnSpc>
            </a:pPr>
          </a:p>
          <a:p>
            <a:pPr algn="l" marL="6177914" indent="-3088957" lvl="1">
              <a:lnSpc>
                <a:spcPts val="3240"/>
              </a:lnSpc>
              <a:buFont typeface="Arial"/>
              <a:buChar char="•"/>
            </a:pPr>
            <a:r>
              <a:rPr lang="en-US" b="true" sz="2700" spc="-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Naypyitaw city has highest total gross income.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0"/>
            <a:ext cx="9401175" cy="10287000"/>
            <a:chOff x="0" y="0"/>
            <a:chExt cx="12534900" cy="1371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349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534900">
                  <a:moveTo>
                    <a:pt x="7906766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9749536" y="13716000"/>
                  </a:lnTo>
                  <a:lnTo>
                    <a:pt x="12534900" y="9666478"/>
                  </a:lnTo>
                  <a:lnTo>
                    <a:pt x="7906766" y="0"/>
                  </a:lnTo>
                  <a:close/>
                </a:path>
              </a:pathLst>
            </a:custGeom>
            <a:solidFill>
              <a:srgbClr val="047DC6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0" y="4025539"/>
            <a:ext cx="5700817" cy="1525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73"/>
              </a:lnSpc>
            </a:pPr>
            <a:r>
              <a:rPr lang="en-US" b="true" sz="8727" spc="-72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WALMART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030754" y="3731895"/>
            <a:ext cx="1635355" cy="1818992"/>
          </a:xfrm>
          <a:custGeom>
            <a:avLst/>
            <a:gdLst/>
            <a:ahLst/>
            <a:cxnLst/>
            <a:rect r="r" b="b" t="t" l="l"/>
            <a:pathLst>
              <a:path h="1818992" w="1635355">
                <a:moveTo>
                  <a:pt x="0" y="0"/>
                </a:moveTo>
                <a:lnTo>
                  <a:pt x="1635355" y="0"/>
                </a:lnTo>
                <a:lnTo>
                  <a:pt x="1635355" y="1818992"/>
                </a:lnTo>
                <a:lnTo>
                  <a:pt x="0" y="1818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4894" y="414338"/>
            <a:ext cx="1300162" cy="971550"/>
          </a:xfrm>
          <a:custGeom>
            <a:avLst/>
            <a:gdLst/>
            <a:ahLst/>
            <a:cxnLst/>
            <a:rect r="r" b="b" t="t" l="l"/>
            <a:pathLst>
              <a:path h="971550" w="1300162">
                <a:moveTo>
                  <a:pt x="0" y="0"/>
                </a:moveTo>
                <a:lnTo>
                  <a:pt x="1300162" y="0"/>
                </a:lnTo>
                <a:lnTo>
                  <a:pt x="1300162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29550" y="0"/>
            <a:ext cx="9401175" cy="10287000"/>
            <a:chOff x="0" y="0"/>
            <a:chExt cx="125349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349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534900">
                  <a:moveTo>
                    <a:pt x="12534900" y="0"/>
                  </a:moveTo>
                  <a:lnTo>
                    <a:pt x="4628134" y="0"/>
                  </a:lnTo>
                  <a:lnTo>
                    <a:pt x="0" y="9666478"/>
                  </a:lnTo>
                  <a:lnTo>
                    <a:pt x="2785364" y="13716000"/>
                  </a:lnTo>
                  <a:lnTo>
                    <a:pt x="12534900" y="13716000"/>
                  </a:lnTo>
                  <a:lnTo>
                    <a:pt x="12534900" y="0"/>
                  </a:lnTo>
                  <a:close/>
                </a:path>
              </a:pathLst>
            </a:custGeom>
            <a:solidFill>
              <a:srgbClr val="047DC6">
                <a:alpha val="6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886825" y="0"/>
            <a:ext cx="9401175" cy="10286997"/>
          </a:xfrm>
          <a:custGeom>
            <a:avLst/>
            <a:gdLst/>
            <a:ahLst/>
            <a:cxnLst/>
            <a:rect r="r" b="b" t="t" l="l"/>
            <a:pathLst>
              <a:path h="10286997" w="9401175">
                <a:moveTo>
                  <a:pt x="0" y="0"/>
                </a:moveTo>
                <a:lnTo>
                  <a:pt x="9401175" y="0"/>
                </a:lnTo>
                <a:lnTo>
                  <a:pt x="9401175" y="10286997"/>
                </a:lnTo>
                <a:lnTo>
                  <a:pt x="0" y="10286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787312" y="8786049"/>
            <a:ext cx="2701290" cy="802005"/>
            <a:chOff x="0" y="0"/>
            <a:chExt cx="3601720" cy="10693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477266"/>
              <a:ext cx="590550" cy="591820"/>
            </a:xfrm>
            <a:custGeom>
              <a:avLst/>
              <a:gdLst/>
              <a:ahLst/>
              <a:cxnLst/>
              <a:rect r="r" b="b" t="t" l="l"/>
              <a:pathLst>
                <a:path h="591820" w="590550">
                  <a:moveTo>
                    <a:pt x="590550" y="259080"/>
                  </a:moveTo>
                  <a:lnTo>
                    <a:pt x="331978" y="259080"/>
                  </a:lnTo>
                  <a:lnTo>
                    <a:pt x="331978" y="0"/>
                  </a:lnTo>
                  <a:lnTo>
                    <a:pt x="258572" y="0"/>
                  </a:lnTo>
                  <a:lnTo>
                    <a:pt x="258572" y="259080"/>
                  </a:lnTo>
                  <a:lnTo>
                    <a:pt x="0" y="259080"/>
                  </a:lnTo>
                  <a:lnTo>
                    <a:pt x="0" y="332740"/>
                  </a:lnTo>
                  <a:lnTo>
                    <a:pt x="258572" y="332740"/>
                  </a:lnTo>
                  <a:lnTo>
                    <a:pt x="258572" y="591820"/>
                  </a:lnTo>
                  <a:lnTo>
                    <a:pt x="331978" y="591820"/>
                  </a:lnTo>
                  <a:lnTo>
                    <a:pt x="331978" y="332740"/>
                  </a:lnTo>
                  <a:lnTo>
                    <a:pt x="590550" y="332740"/>
                  </a:lnTo>
                  <a:lnTo>
                    <a:pt x="590550" y="259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041396" y="0"/>
              <a:ext cx="559562" cy="559562"/>
            </a:xfrm>
            <a:custGeom>
              <a:avLst/>
              <a:gdLst/>
              <a:ahLst/>
              <a:cxnLst/>
              <a:rect r="r" b="b" t="t" l="l"/>
              <a:pathLst>
                <a:path h="559562" w="559562">
                  <a:moveTo>
                    <a:pt x="559562" y="176403"/>
                  </a:moveTo>
                  <a:lnTo>
                    <a:pt x="525780" y="110998"/>
                  </a:lnTo>
                  <a:lnTo>
                    <a:pt x="295402" y="230124"/>
                  </a:lnTo>
                  <a:lnTo>
                    <a:pt x="176276" y="0"/>
                  </a:lnTo>
                  <a:lnTo>
                    <a:pt x="110998" y="33909"/>
                  </a:lnTo>
                  <a:lnTo>
                    <a:pt x="230124" y="264033"/>
                  </a:lnTo>
                  <a:lnTo>
                    <a:pt x="0" y="383159"/>
                  </a:lnTo>
                  <a:lnTo>
                    <a:pt x="33782" y="448564"/>
                  </a:lnTo>
                  <a:lnTo>
                    <a:pt x="263906" y="329438"/>
                  </a:lnTo>
                  <a:lnTo>
                    <a:pt x="383032" y="559562"/>
                  </a:lnTo>
                  <a:lnTo>
                    <a:pt x="448564" y="525653"/>
                  </a:lnTo>
                  <a:lnTo>
                    <a:pt x="329438" y="295529"/>
                  </a:lnTo>
                  <a:lnTo>
                    <a:pt x="559562" y="176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7135092" y="9574815"/>
            <a:ext cx="400050" cy="419100"/>
          </a:xfrm>
          <a:custGeom>
            <a:avLst/>
            <a:gdLst/>
            <a:ahLst/>
            <a:cxnLst/>
            <a:rect r="r" b="b" t="t" l="l"/>
            <a:pathLst>
              <a:path h="419100" w="400050">
                <a:moveTo>
                  <a:pt x="0" y="0"/>
                </a:moveTo>
                <a:lnTo>
                  <a:pt x="400050" y="0"/>
                </a:lnTo>
                <a:lnTo>
                  <a:pt x="40005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1025" y="1744028"/>
            <a:ext cx="7675824" cy="462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790"/>
              </a:lnSpc>
            </a:pPr>
            <a:r>
              <a:rPr lang="en-US" b="true" sz="16575" spc="-30">
                <a:solidFill>
                  <a:srgbClr val="047DC6"/>
                </a:solidFill>
                <a:latin typeface="Arimo Bold"/>
                <a:ea typeface="Arimo Bold"/>
                <a:cs typeface="Arimo Bold"/>
                <a:sym typeface="Arimo Bold"/>
              </a:rPr>
              <a:t>THANK  YOU!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033228" y="0"/>
            <a:ext cx="10254772" cy="10286997"/>
          </a:xfrm>
          <a:custGeom>
            <a:avLst/>
            <a:gdLst/>
            <a:ahLst/>
            <a:cxnLst/>
            <a:rect r="r" b="b" t="t" l="l"/>
            <a:pathLst>
              <a:path h="10286997" w="10254772">
                <a:moveTo>
                  <a:pt x="0" y="0"/>
                </a:moveTo>
                <a:lnTo>
                  <a:pt x="10254772" y="0"/>
                </a:lnTo>
                <a:lnTo>
                  <a:pt x="10254772" y="10286997"/>
                </a:lnTo>
                <a:lnTo>
                  <a:pt x="0" y="102869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263" t="0" r="-58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6997"/>
          </a:xfrm>
          <a:custGeom>
            <a:avLst/>
            <a:gdLst/>
            <a:ahLst/>
            <a:cxnLst/>
            <a:rect r="r" b="b" t="t" l="l"/>
            <a:pathLst>
              <a:path h="10286997" w="18288000">
                <a:moveTo>
                  <a:pt x="0" y="0"/>
                </a:moveTo>
                <a:lnTo>
                  <a:pt x="18288000" y="0"/>
                </a:lnTo>
                <a:lnTo>
                  <a:pt x="18288000" y="10286997"/>
                </a:lnTo>
                <a:lnTo>
                  <a:pt x="0" y="10286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" t="0" r="-6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86812" y="3686175"/>
            <a:ext cx="9501188" cy="2743200"/>
          </a:xfrm>
          <a:custGeom>
            <a:avLst/>
            <a:gdLst/>
            <a:ahLst/>
            <a:cxnLst/>
            <a:rect r="r" b="b" t="t" l="l"/>
            <a:pathLst>
              <a:path h="2743200" w="9501188">
                <a:moveTo>
                  <a:pt x="0" y="0"/>
                </a:moveTo>
                <a:lnTo>
                  <a:pt x="9501188" y="0"/>
                </a:lnTo>
                <a:lnTo>
                  <a:pt x="9501188" y="2743200"/>
                </a:lnTo>
                <a:lnTo>
                  <a:pt x="0" y="2743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055901" y="4488655"/>
            <a:ext cx="5217866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Objective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31638" y="7180736"/>
            <a:ext cx="9411537" cy="127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2"/>
              </a:lnSpc>
            </a:pPr>
            <a:r>
              <a:rPr lang="en-US" sz="2700" spc="10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To analyse and derive insights from Walmart's  sales data to improve business decision-</a:t>
            </a:r>
          </a:p>
          <a:p>
            <a:pPr algn="l">
              <a:lnSpc>
                <a:spcPts val="3240"/>
              </a:lnSpc>
            </a:pPr>
            <a:r>
              <a:rPr lang="en-US" sz="2700" spc="10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making processes.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886825" y="4200524"/>
            <a:ext cx="8697277" cy="1985962"/>
          </a:xfrm>
          <a:custGeom>
            <a:avLst/>
            <a:gdLst/>
            <a:ahLst/>
            <a:cxnLst/>
            <a:rect r="r" b="b" t="t" l="l"/>
            <a:pathLst>
              <a:path h="1985962" w="8697277">
                <a:moveTo>
                  <a:pt x="0" y="0"/>
                </a:moveTo>
                <a:lnTo>
                  <a:pt x="8697277" y="0"/>
                </a:lnTo>
                <a:lnTo>
                  <a:pt x="8697277" y="1985962"/>
                </a:lnTo>
                <a:lnTo>
                  <a:pt x="0" y="1985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6997"/>
          </a:xfrm>
          <a:custGeom>
            <a:avLst/>
            <a:gdLst/>
            <a:ahLst/>
            <a:cxnLst/>
            <a:rect r="r" b="b" t="t" l="l"/>
            <a:pathLst>
              <a:path h="10286997" w="18288000">
                <a:moveTo>
                  <a:pt x="0" y="0"/>
                </a:moveTo>
                <a:lnTo>
                  <a:pt x="18288000" y="0"/>
                </a:lnTo>
                <a:lnTo>
                  <a:pt x="18288000" y="10286997"/>
                </a:lnTo>
                <a:lnTo>
                  <a:pt x="0" y="10286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" t="0" r="-6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43938" y="17195"/>
            <a:ext cx="8897528" cy="2553551"/>
          </a:xfrm>
          <a:custGeom>
            <a:avLst/>
            <a:gdLst/>
            <a:ahLst/>
            <a:cxnLst/>
            <a:rect r="r" b="b" t="t" l="l"/>
            <a:pathLst>
              <a:path h="2553551" w="8897528">
                <a:moveTo>
                  <a:pt x="0" y="0"/>
                </a:moveTo>
                <a:lnTo>
                  <a:pt x="8897527" y="0"/>
                </a:lnTo>
                <a:lnTo>
                  <a:pt x="8897527" y="2553551"/>
                </a:lnTo>
                <a:lnTo>
                  <a:pt x="0" y="25535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353925" y="589121"/>
            <a:ext cx="3344227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b="true" sz="7200" spc="-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Dataset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67474" y="521494"/>
            <a:ext cx="6525577" cy="1585912"/>
          </a:xfrm>
          <a:custGeom>
            <a:avLst/>
            <a:gdLst/>
            <a:ahLst/>
            <a:cxnLst/>
            <a:rect r="r" b="b" t="t" l="l"/>
            <a:pathLst>
              <a:path h="1585912" w="6525577">
                <a:moveTo>
                  <a:pt x="0" y="0"/>
                </a:moveTo>
                <a:lnTo>
                  <a:pt x="6525577" y="0"/>
                </a:lnTo>
                <a:lnTo>
                  <a:pt x="6525577" y="1585912"/>
                </a:lnTo>
                <a:lnTo>
                  <a:pt x="0" y="1585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729662" y="828675"/>
            <a:ext cx="714375" cy="971550"/>
            <a:chOff x="0" y="0"/>
            <a:chExt cx="952500" cy="1295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2500" cy="1295400"/>
            </a:xfrm>
            <a:custGeom>
              <a:avLst/>
              <a:gdLst/>
              <a:ahLst/>
              <a:cxnLst/>
              <a:rect r="r" b="b" t="t" l="l"/>
              <a:pathLst>
                <a:path h="1295400" w="952500">
                  <a:moveTo>
                    <a:pt x="476250" y="0"/>
                  </a:moveTo>
                  <a:lnTo>
                    <a:pt x="0" y="0"/>
                  </a:lnTo>
                  <a:lnTo>
                    <a:pt x="476250" y="647700"/>
                  </a:lnTo>
                  <a:lnTo>
                    <a:pt x="0" y="1295400"/>
                  </a:lnTo>
                  <a:lnTo>
                    <a:pt x="476250" y="1295400"/>
                  </a:lnTo>
                  <a:lnTo>
                    <a:pt x="952500" y="647700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FFC22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229725" y="828675"/>
            <a:ext cx="714375" cy="971550"/>
            <a:chOff x="0" y="0"/>
            <a:chExt cx="952500" cy="1295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2500" cy="1295400"/>
            </a:xfrm>
            <a:custGeom>
              <a:avLst/>
              <a:gdLst/>
              <a:ahLst/>
              <a:cxnLst/>
              <a:rect r="r" b="b" t="t" l="l"/>
              <a:pathLst>
                <a:path h="1295400" w="952500">
                  <a:moveTo>
                    <a:pt x="476250" y="0"/>
                  </a:moveTo>
                  <a:lnTo>
                    <a:pt x="0" y="0"/>
                  </a:lnTo>
                  <a:lnTo>
                    <a:pt x="476250" y="647700"/>
                  </a:lnTo>
                  <a:lnTo>
                    <a:pt x="0" y="1295400"/>
                  </a:lnTo>
                  <a:lnTo>
                    <a:pt x="476250" y="1295400"/>
                  </a:lnTo>
                  <a:lnTo>
                    <a:pt x="952500" y="647700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FFC220">
                <a:alpha val="61569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229725" y="2739533"/>
            <a:ext cx="8543925" cy="7500938"/>
          </a:xfrm>
          <a:custGeom>
            <a:avLst/>
            <a:gdLst/>
            <a:ahLst/>
            <a:cxnLst/>
            <a:rect r="r" b="b" t="t" l="l"/>
            <a:pathLst>
              <a:path h="7500938" w="8543925">
                <a:moveTo>
                  <a:pt x="0" y="0"/>
                </a:moveTo>
                <a:lnTo>
                  <a:pt x="8543925" y="0"/>
                </a:lnTo>
                <a:lnTo>
                  <a:pt x="8543925" y="7500938"/>
                </a:lnTo>
                <a:lnTo>
                  <a:pt x="0" y="7500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36" r="0" b="-336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4312" y="214312"/>
            <a:ext cx="5756131" cy="7858125"/>
          </a:xfrm>
          <a:custGeom>
            <a:avLst/>
            <a:gdLst/>
            <a:ahLst/>
            <a:cxnLst/>
            <a:rect r="r" b="b" t="t" l="l"/>
            <a:pathLst>
              <a:path h="7858125" w="5756131">
                <a:moveTo>
                  <a:pt x="0" y="0"/>
                </a:moveTo>
                <a:lnTo>
                  <a:pt x="5756132" y="0"/>
                </a:lnTo>
                <a:lnTo>
                  <a:pt x="5756132" y="7858126"/>
                </a:lnTo>
                <a:lnTo>
                  <a:pt x="0" y="7858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" t="0" r="-1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96674" y="1233391"/>
            <a:ext cx="1313497" cy="1462947"/>
            <a:chOff x="0" y="0"/>
            <a:chExt cx="1751330" cy="19505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0822" cy="1950030"/>
            </a:xfrm>
            <a:custGeom>
              <a:avLst/>
              <a:gdLst/>
              <a:ahLst/>
              <a:cxnLst/>
              <a:rect r="r" b="b" t="t" l="l"/>
              <a:pathLst>
                <a:path h="1950030" w="1750822">
                  <a:moveTo>
                    <a:pt x="1005078" y="0"/>
                  </a:moveTo>
                  <a:lnTo>
                    <a:pt x="867410" y="63652"/>
                  </a:lnTo>
                  <a:lnTo>
                    <a:pt x="57150" y="966104"/>
                  </a:lnTo>
                  <a:lnTo>
                    <a:pt x="14224" y="1037819"/>
                  </a:lnTo>
                  <a:lnTo>
                    <a:pt x="0" y="1119435"/>
                  </a:lnTo>
                  <a:lnTo>
                    <a:pt x="14224" y="1201052"/>
                  </a:lnTo>
                  <a:lnTo>
                    <a:pt x="57150" y="1272767"/>
                  </a:lnTo>
                  <a:lnTo>
                    <a:pt x="608076" y="1886660"/>
                  </a:lnTo>
                  <a:lnTo>
                    <a:pt x="672592" y="1934187"/>
                  </a:lnTo>
                  <a:lnTo>
                    <a:pt x="745998" y="1950030"/>
                  </a:lnTo>
                  <a:lnTo>
                    <a:pt x="819277" y="1934187"/>
                  </a:lnTo>
                  <a:lnTo>
                    <a:pt x="883666" y="1886660"/>
                  </a:lnTo>
                  <a:lnTo>
                    <a:pt x="1693926" y="984209"/>
                  </a:lnTo>
                  <a:lnTo>
                    <a:pt x="1736598" y="912353"/>
                  </a:lnTo>
                  <a:lnTo>
                    <a:pt x="1750822" y="830736"/>
                  </a:lnTo>
                  <a:lnTo>
                    <a:pt x="1736598" y="749119"/>
                  </a:lnTo>
                  <a:lnTo>
                    <a:pt x="1693926" y="677263"/>
                  </a:lnTo>
                  <a:lnTo>
                    <a:pt x="1143000" y="63652"/>
                  </a:lnTo>
                  <a:lnTo>
                    <a:pt x="1078484" y="15842"/>
                  </a:lnTo>
                  <a:lnTo>
                    <a:pt x="1005078" y="0"/>
                  </a:lnTo>
                  <a:close/>
                </a:path>
              </a:pathLst>
            </a:custGeom>
            <a:solidFill>
              <a:srgbClr val="047DC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972300" y="414338"/>
            <a:ext cx="1300162" cy="971550"/>
          </a:xfrm>
          <a:custGeom>
            <a:avLst/>
            <a:gdLst/>
            <a:ahLst/>
            <a:cxnLst/>
            <a:rect r="r" b="b" t="t" l="l"/>
            <a:pathLst>
              <a:path h="971550" w="1300162">
                <a:moveTo>
                  <a:pt x="0" y="0"/>
                </a:moveTo>
                <a:lnTo>
                  <a:pt x="1300162" y="0"/>
                </a:lnTo>
                <a:lnTo>
                  <a:pt x="1300162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94767" y="9150346"/>
            <a:ext cx="3671667" cy="895348"/>
          </a:xfrm>
          <a:custGeom>
            <a:avLst/>
            <a:gdLst/>
            <a:ahLst/>
            <a:cxnLst/>
            <a:rect r="r" b="b" t="t" l="l"/>
            <a:pathLst>
              <a:path h="895348" w="3671667">
                <a:moveTo>
                  <a:pt x="0" y="0"/>
                </a:moveTo>
                <a:lnTo>
                  <a:pt x="3671667" y="0"/>
                </a:lnTo>
                <a:lnTo>
                  <a:pt x="3671667" y="895349"/>
                </a:lnTo>
                <a:lnTo>
                  <a:pt x="0" y="895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4" t="0" r="-15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5762" y="4500562"/>
            <a:ext cx="17516475" cy="5786436"/>
          </a:xfrm>
          <a:custGeom>
            <a:avLst/>
            <a:gdLst/>
            <a:ahLst/>
            <a:cxnLst/>
            <a:rect r="r" b="b" t="t" l="l"/>
            <a:pathLst>
              <a:path h="5786436" w="17516475">
                <a:moveTo>
                  <a:pt x="0" y="0"/>
                </a:moveTo>
                <a:lnTo>
                  <a:pt x="17516476" y="0"/>
                </a:lnTo>
                <a:lnTo>
                  <a:pt x="17516476" y="5786436"/>
                </a:lnTo>
                <a:lnTo>
                  <a:pt x="0" y="57864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198" t="0" r="-1219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1964865"/>
            <a:ext cx="4226658" cy="2366153"/>
          </a:xfrm>
          <a:custGeom>
            <a:avLst/>
            <a:gdLst/>
            <a:ahLst/>
            <a:cxnLst/>
            <a:rect r="r" b="b" t="t" l="l"/>
            <a:pathLst>
              <a:path h="2366153" w="4226658">
                <a:moveTo>
                  <a:pt x="0" y="0"/>
                </a:moveTo>
                <a:lnTo>
                  <a:pt x="4226658" y="0"/>
                </a:lnTo>
                <a:lnTo>
                  <a:pt x="4226658" y="2366153"/>
                </a:lnTo>
                <a:lnTo>
                  <a:pt x="0" y="23661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52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95759" y="1522095"/>
            <a:ext cx="810578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 spc="3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66585" y="157067"/>
            <a:ext cx="10053638" cy="225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 b="true">
                <a:solidFill>
                  <a:srgbClr val="047DC6"/>
                </a:solidFill>
                <a:latin typeface="Arial Bold"/>
                <a:ea typeface="Arial Bold"/>
                <a:cs typeface="Arial Bold"/>
                <a:sym typeface="Arial Bold"/>
              </a:rPr>
              <a:t>Sales </a:t>
            </a:r>
            <a:r>
              <a:rPr lang="en-US" sz="8100" b="true">
                <a:solidFill>
                  <a:srgbClr val="7E7E7E"/>
                </a:solidFill>
                <a:latin typeface="Arial Bold"/>
                <a:ea typeface="Arial Bold"/>
                <a:cs typeface="Arial Bold"/>
                <a:sym typeface="Arial Bold"/>
              </a:rPr>
              <a:t>Analysis</a:t>
            </a:r>
          </a:p>
          <a:p>
            <a:pPr algn="l">
              <a:lnSpc>
                <a:spcPts val="3265"/>
              </a:lnSpc>
            </a:pPr>
            <a:r>
              <a:rPr lang="en-US" b="true" sz="2700" spc="-15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Retrieve all columns for sales made in a specific branch (e.g.,  Branch 'A').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462" y="285750"/>
            <a:ext cx="6227428" cy="7500938"/>
          </a:xfrm>
          <a:custGeom>
            <a:avLst/>
            <a:gdLst/>
            <a:ahLst/>
            <a:cxnLst/>
            <a:rect r="r" b="b" t="t" l="l"/>
            <a:pathLst>
              <a:path h="7500938" w="6227428">
                <a:moveTo>
                  <a:pt x="0" y="0"/>
                </a:moveTo>
                <a:lnTo>
                  <a:pt x="6227429" y="0"/>
                </a:lnTo>
                <a:lnTo>
                  <a:pt x="6227429" y="7500938"/>
                </a:lnTo>
                <a:lnTo>
                  <a:pt x="0" y="7500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" t="0" r="-1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17890" y="414338"/>
            <a:ext cx="1300162" cy="971550"/>
          </a:xfrm>
          <a:custGeom>
            <a:avLst/>
            <a:gdLst/>
            <a:ahLst/>
            <a:cxnLst/>
            <a:rect r="r" b="b" t="t" l="l"/>
            <a:pathLst>
              <a:path h="971550" w="1300162">
                <a:moveTo>
                  <a:pt x="0" y="0"/>
                </a:moveTo>
                <a:lnTo>
                  <a:pt x="1300163" y="0"/>
                </a:lnTo>
                <a:lnTo>
                  <a:pt x="1300163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94765" y="9150348"/>
            <a:ext cx="3671667" cy="895349"/>
          </a:xfrm>
          <a:custGeom>
            <a:avLst/>
            <a:gdLst/>
            <a:ahLst/>
            <a:cxnLst/>
            <a:rect r="r" b="b" t="t" l="l"/>
            <a:pathLst>
              <a:path h="895349" w="3671667">
                <a:moveTo>
                  <a:pt x="0" y="0"/>
                </a:moveTo>
                <a:lnTo>
                  <a:pt x="3671667" y="0"/>
                </a:lnTo>
                <a:lnTo>
                  <a:pt x="3671667" y="895348"/>
                </a:lnTo>
                <a:lnTo>
                  <a:pt x="0" y="895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4" t="0" r="-154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99392" y="1435894"/>
            <a:ext cx="1437322" cy="1437323"/>
            <a:chOff x="0" y="0"/>
            <a:chExt cx="1916430" cy="19164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5795" cy="1915414"/>
            </a:xfrm>
            <a:custGeom>
              <a:avLst/>
              <a:gdLst/>
              <a:ahLst/>
              <a:cxnLst/>
              <a:rect r="r" b="b" t="t" l="l"/>
              <a:pathLst>
                <a:path h="1915414" w="1915795">
                  <a:moveTo>
                    <a:pt x="1020699" y="0"/>
                  </a:moveTo>
                  <a:lnTo>
                    <a:pt x="932688" y="17145"/>
                  </a:lnTo>
                  <a:lnTo>
                    <a:pt x="855472" y="68326"/>
                  </a:lnTo>
                  <a:lnTo>
                    <a:pt x="68580" y="855218"/>
                  </a:lnTo>
                  <a:lnTo>
                    <a:pt x="17145" y="932561"/>
                  </a:lnTo>
                  <a:lnTo>
                    <a:pt x="0" y="1020572"/>
                  </a:lnTo>
                  <a:lnTo>
                    <a:pt x="17145" y="1108583"/>
                  </a:lnTo>
                  <a:lnTo>
                    <a:pt x="68580" y="1185672"/>
                  </a:lnTo>
                  <a:lnTo>
                    <a:pt x="729742" y="1846834"/>
                  </a:lnTo>
                  <a:lnTo>
                    <a:pt x="806958" y="1898269"/>
                  </a:lnTo>
                  <a:lnTo>
                    <a:pt x="894969" y="1915414"/>
                  </a:lnTo>
                  <a:lnTo>
                    <a:pt x="982980" y="1898269"/>
                  </a:lnTo>
                  <a:lnTo>
                    <a:pt x="1060323" y="1846834"/>
                  </a:lnTo>
                  <a:lnTo>
                    <a:pt x="1847215" y="1060196"/>
                  </a:lnTo>
                  <a:lnTo>
                    <a:pt x="1898650" y="982726"/>
                  </a:lnTo>
                  <a:lnTo>
                    <a:pt x="1915795" y="894715"/>
                  </a:lnTo>
                  <a:lnTo>
                    <a:pt x="1898650" y="806704"/>
                  </a:lnTo>
                  <a:lnTo>
                    <a:pt x="1847215" y="729361"/>
                  </a:lnTo>
                  <a:lnTo>
                    <a:pt x="1185926" y="68326"/>
                  </a:lnTo>
                  <a:lnTo>
                    <a:pt x="1108710" y="17145"/>
                  </a:lnTo>
                  <a:lnTo>
                    <a:pt x="1020699" y="0"/>
                  </a:lnTo>
                  <a:close/>
                </a:path>
              </a:pathLst>
            </a:custGeom>
            <a:solidFill>
              <a:srgbClr val="047DC6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23342" y="2454939"/>
            <a:ext cx="10132439" cy="2776882"/>
          </a:xfrm>
          <a:custGeom>
            <a:avLst/>
            <a:gdLst/>
            <a:ahLst/>
            <a:cxnLst/>
            <a:rect r="r" b="b" t="t" l="l"/>
            <a:pathLst>
              <a:path h="2776882" w="10132439">
                <a:moveTo>
                  <a:pt x="0" y="0"/>
                </a:moveTo>
                <a:lnTo>
                  <a:pt x="10132439" y="0"/>
                </a:lnTo>
                <a:lnTo>
                  <a:pt x="10132439" y="2776882"/>
                </a:lnTo>
                <a:lnTo>
                  <a:pt x="0" y="2776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217076" y="5359898"/>
            <a:ext cx="7177689" cy="4853578"/>
          </a:xfrm>
          <a:custGeom>
            <a:avLst/>
            <a:gdLst/>
            <a:ahLst/>
            <a:cxnLst/>
            <a:rect r="r" b="b" t="t" l="l"/>
            <a:pathLst>
              <a:path h="4853578" w="7177689">
                <a:moveTo>
                  <a:pt x="0" y="0"/>
                </a:moveTo>
                <a:lnTo>
                  <a:pt x="7177689" y="0"/>
                </a:lnTo>
                <a:lnTo>
                  <a:pt x="7177689" y="4853579"/>
                </a:lnTo>
                <a:lnTo>
                  <a:pt x="0" y="485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23" t="0" r="-555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468551" y="1831879"/>
            <a:ext cx="6735128" cy="49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true" sz="2700" spc="-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Find the total sales for each product line.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12764" y="1774729"/>
            <a:ext cx="810578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 spc="3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40942" y="123825"/>
            <a:ext cx="7653823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 b="true">
                <a:solidFill>
                  <a:srgbClr val="047DC6"/>
                </a:solidFill>
                <a:latin typeface="Arial Bold"/>
                <a:ea typeface="Arial Bold"/>
                <a:cs typeface="Arial Bold"/>
                <a:sym typeface="Arial Bold"/>
              </a:rPr>
              <a:t>Sales </a:t>
            </a:r>
            <a:r>
              <a:rPr lang="en-US" sz="8100" b="true">
                <a:solidFill>
                  <a:srgbClr val="7E7E7E"/>
                </a:solidFill>
                <a:latin typeface="Arial Bold"/>
                <a:ea typeface="Arial Bold"/>
                <a:cs typeface="Arial Bold"/>
                <a:sym typeface="Arial Bold"/>
              </a:rPr>
              <a:t>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4312" y="171450"/>
            <a:ext cx="7013043" cy="8301038"/>
          </a:xfrm>
          <a:custGeom>
            <a:avLst/>
            <a:gdLst/>
            <a:ahLst/>
            <a:cxnLst/>
            <a:rect r="r" b="b" t="t" l="l"/>
            <a:pathLst>
              <a:path h="8301038" w="7013043">
                <a:moveTo>
                  <a:pt x="0" y="0"/>
                </a:moveTo>
                <a:lnTo>
                  <a:pt x="7013044" y="0"/>
                </a:lnTo>
                <a:lnTo>
                  <a:pt x="7013044" y="8301038"/>
                </a:lnTo>
                <a:lnTo>
                  <a:pt x="0" y="8301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" t="0" r="-1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04835" y="1257300"/>
            <a:ext cx="1540191" cy="1540191"/>
            <a:chOff x="0" y="0"/>
            <a:chExt cx="2053588" cy="20535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2320" cy="2052447"/>
            </a:xfrm>
            <a:custGeom>
              <a:avLst/>
              <a:gdLst/>
              <a:ahLst/>
              <a:cxnLst/>
              <a:rect r="r" b="b" t="t" l="l"/>
              <a:pathLst>
                <a:path h="2052447" w="2052320">
                  <a:moveTo>
                    <a:pt x="1067435" y="0"/>
                  </a:moveTo>
                  <a:lnTo>
                    <a:pt x="985139" y="0"/>
                  </a:lnTo>
                  <a:lnTo>
                    <a:pt x="905891" y="25146"/>
                  </a:lnTo>
                  <a:lnTo>
                    <a:pt x="836041" y="75438"/>
                  </a:lnTo>
                  <a:lnTo>
                    <a:pt x="75565" y="836041"/>
                  </a:lnTo>
                  <a:lnTo>
                    <a:pt x="25273" y="905891"/>
                  </a:lnTo>
                  <a:lnTo>
                    <a:pt x="0" y="985139"/>
                  </a:lnTo>
                  <a:lnTo>
                    <a:pt x="0" y="1067435"/>
                  </a:lnTo>
                  <a:lnTo>
                    <a:pt x="25146" y="1146683"/>
                  </a:lnTo>
                  <a:lnTo>
                    <a:pt x="75438" y="1216533"/>
                  </a:lnTo>
                  <a:lnTo>
                    <a:pt x="835914" y="1977009"/>
                  </a:lnTo>
                  <a:lnTo>
                    <a:pt x="905764" y="2027301"/>
                  </a:lnTo>
                  <a:lnTo>
                    <a:pt x="985012" y="2052447"/>
                  </a:lnTo>
                  <a:lnTo>
                    <a:pt x="1067308" y="2052447"/>
                  </a:lnTo>
                  <a:lnTo>
                    <a:pt x="1146556" y="2027301"/>
                  </a:lnTo>
                  <a:lnTo>
                    <a:pt x="1216406" y="1977009"/>
                  </a:lnTo>
                  <a:lnTo>
                    <a:pt x="1976882" y="1216533"/>
                  </a:lnTo>
                  <a:lnTo>
                    <a:pt x="2027174" y="1146683"/>
                  </a:lnTo>
                  <a:lnTo>
                    <a:pt x="2052320" y="1067435"/>
                  </a:lnTo>
                  <a:lnTo>
                    <a:pt x="2052320" y="985139"/>
                  </a:lnTo>
                  <a:lnTo>
                    <a:pt x="2027174" y="905891"/>
                  </a:lnTo>
                  <a:lnTo>
                    <a:pt x="1976882" y="836041"/>
                  </a:lnTo>
                  <a:lnTo>
                    <a:pt x="1216533" y="75565"/>
                  </a:lnTo>
                  <a:lnTo>
                    <a:pt x="1146683" y="25273"/>
                  </a:lnTo>
                  <a:lnTo>
                    <a:pt x="1067435" y="0"/>
                  </a:lnTo>
                  <a:close/>
                </a:path>
              </a:pathLst>
            </a:custGeom>
            <a:solidFill>
              <a:srgbClr val="047DC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01983" y="285750"/>
            <a:ext cx="700088" cy="971550"/>
            <a:chOff x="0" y="0"/>
            <a:chExt cx="933450" cy="1295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3450" cy="1295400"/>
            </a:xfrm>
            <a:custGeom>
              <a:avLst/>
              <a:gdLst/>
              <a:ahLst/>
              <a:cxnLst/>
              <a:rect r="r" b="b" t="t" l="l"/>
              <a:pathLst>
                <a:path h="1295400" w="933450">
                  <a:moveTo>
                    <a:pt x="466852" y="0"/>
                  </a:moveTo>
                  <a:lnTo>
                    <a:pt x="0" y="0"/>
                  </a:lnTo>
                  <a:lnTo>
                    <a:pt x="466852" y="647700"/>
                  </a:lnTo>
                  <a:lnTo>
                    <a:pt x="0" y="1295400"/>
                  </a:lnTo>
                  <a:lnTo>
                    <a:pt x="466852" y="1295400"/>
                  </a:lnTo>
                  <a:lnTo>
                    <a:pt x="933450" y="647700"/>
                  </a:lnTo>
                  <a:lnTo>
                    <a:pt x="466852" y="0"/>
                  </a:lnTo>
                  <a:close/>
                </a:path>
              </a:pathLst>
            </a:custGeom>
            <a:solidFill>
              <a:srgbClr val="FFC22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402070" y="285750"/>
            <a:ext cx="714375" cy="971550"/>
            <a:chOff x="0" y="0"/>
            <a:chExt cx="952500" cy="129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2500" cy="1295400"/>
            </a:xfrm>
            <a:custGeom>
              <a:avLst/>
              <a:gdLst/>
              <a:ahLst/>
              <a:cxnLst/>
              <a:rect r="r" b="b" t="t" l="l"/>
              <a:pathLst>
                <a:path h="1295400" w="952500">
                  <a:moveTo>
                    <a:pt x="476250" y="0"/>
                  </a:moveTo>
                  <a:lnTo>
                    <a:pt x="0" y="0"/>
                  </a:lnTo>
                  <a:lnTo>
                    <a:pt x="476250" y="647700"/>
                  </a:lnTo>
                  <a:lnTo>
                    <a:pt x="0" y="1295400"/>
                  </a:lnTo>
                  <a:lnTo>
                    <a:pt x="476250" y="1295400"/>
                  </a:lnTo>
                  <a:lnTo>
                    <a:pt x="952500" y="647700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FFC220">
                <a:alpha val="61569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4394767" y="9150346"/>
            <a:ext cx="3671667" cy="895348"/>
          </a:xfrm>
          <a:custGeom>
            <a:avLst/>
            <a:gdLst/>
            <a:ahLst/>
            <a:cxnLst/>
            <a:rect r="r" b="b" t="t" l="l"/>
            <a:pathLst>
              <a:path h="895348" w="3671667">
                <a:moveTo>
                  <a:pt x="0" y="0"/>
                </a:moveTo>
                <a:lnTo>
                  <a:pt x="3671667" y="0"/>
                </a:lnTo>
                <a:lnTo>
                  <a:pt x="3671667" y="895349"/>
                </a:lnTo>
                <a:lnTo>
                  <a:pt x="0" y="895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4" t="0" r="-15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29138" y="4314825"/>
            <a:ext cx="13373100" cy="5972173"/>
          </a:xfrm>
          <a:custGeom>
            <a:avLst/>
            <a:gdLst/>
            <a:ahLst/>
            <a:cxnLst/>
            <a:rect r="r" b="b" t="t" l="l"/>
            <a:pathLst>
              <a:path h="5972173" w="13373100">
                <a:moveTo>
                  <a:pt x="0" y="0"/>
                </a:moveTo>
                <a:lnTo>
                  <a:pt x="13373100" y="0"/>
                </a:lnTo>
                <a:lnTo>
                  <a:pt x="13373100" y="5972173"/>
                </a:lnTo>
                <a:lnTo>
                  <a:pt x="0" y="5972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995" t="0" r="-1399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1984374"/>
            <a:ext cx="3402255" cy="2247761"/>
          </a:xfrm>
          <a:custGeom>
            <a:avLst/>
            <a:gdLst/>
            <a:ahLst/>
            <a:cxnLst/>
            <a:rect r="r" b="b" t="t" l="l"/>
            <a:pathLst>
              <a:path h="2247761" w="3402255">
                <a:moveTo>
                  <a:pt x="0" y="0"/>
                </a:moveTo>
                <a:lnTo>
                  <a:pt x="3402255" y="0"/>
                </a:lnTo>
                <a:lnTo>
                  <a:pt x="3402255" y="2247761"/>
                </a:lnTo>
                <a:lnTo>
                  <a:pt x="0" y="2247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705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734739" y="1694179"/>
            <a:ext cx="5297805" cy="49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List all sales transactions where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70644" y="1722437"/>
            <a:ext cx="531876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true" sz="2700" spc="-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the payment method was 'Cash'.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69642" y="1626393"/>
            <a:ext cx="810578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 spc="3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80219" y="123825"/>
            <a:ext cx="8442709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 b="true">
                <a:solidFill>
                  <a:srgbClr val="047DC6"/>
                </a:solidFill>
                <a:latin typeface="Arial Bold"/>
                <a:ea typeface="Arial Bold"/>
                <a:cs typeface="Arial Bold"/>
                <a:sym typeface="Arial Bold"/>
              </a:rPr>
              <a:t>Sales </a:t>
            </a:r>
            <a:r>
              <a:rPr lang="en-US" sz="8100" b="true">
                <a:solidFill>
                  <a:srgbClr val="7E7E7E"/>
                </a:solidFill>
                <a:latin typeface="Arial Bold"/>
                <a:ea typeface="Arial Bold"/>
                <a:cs typeface="Arial Bold"/>
                <a:sym typeface="Arial Bold"/>
              </a:rPr>
              <a:t>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0038" y="1858714"/>
            <a:ext cx="8056320" cy="7112151"/>
          </a:xfrm>
          <a:custGeom>
            <a:avLst/>
            <a:gdLst/>
            <a:ahLst/>
            <a:cxnLst/>
            <a:rect r="r" b="b" t="t" l="l"/>
            <a:pathLst>
              <a:path h="7112151" w="8056320">
                <a:moveTo>
                  <a:pt x="0" y="0"/>
                </a:moveTo>
                <a:lnTo>
                  <a:pt x="8056320" y="0"/>
                </a:lnTo>
                <a:lnTo>
                  <a:pt x="8056320" y="7112151"/>
                </a:lnTo>
                <a:lnTo>
                  <a:pt x="0" y="7112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92" t="0" r="-806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79633" y="8770840"/>
            <a:ext cx="4276725" cy="200025"/>
            <a:chOff x="0" y="0"/>
            <a:chExt cx="5702300" cy="2667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435346" y="88646"/>
              <a:ext cx="266192" cy="178054"/>
            </a:xfrm>
            <a:custGeom>
              <a:avLst/>
              <a:gdLst/>
              <a:ahLst/>
              <a:cxnLst/>
              <a:rect r="r" b="b" t="t" l="l"/>
              <a:pathLst>
                <a:path h="178054" w="266192">
                  <a:moveTo>
                    <a:pt x="177673" y="0"/>
                  </a:moveTo>
                  <a:lnTo>
                    <a:pt x="88392" y="0"/>
                  </a:lnTo>
                  <a:lnTo>
                    <a:pt x="88646" y="88900"/>
                  </a:lnTo>
                  <a:lnTo>
                    <a:pt x="58928" y="89027"/>
                  </a:lnTo>
                  <a:lnTo>
                    <a:pt x="0" y="178054"/>
                  </a:lnTo>
                  <a:lnTo>
                    <a:pt x="266192" y="43942"/>
                  </a:lnTo>
                  <a:lnTo>
                    <a:pt x="177673" y="0"/>
                  </a:lnTo>
                  <a:close/>
                </a:path>
              </a:pathLst>
            </a:custGeom>
            <a:solidFill>
              <a:srgbClr val="7E7E7E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88773"/>
              <a:ext cx="5523738" cy="103886"/>
            </a:xfrm>
            <a:custGeom>
              <a:avLst/>
              <a:gdLst/>
              <a:ahLst/>
              <a:cxnLst/>
              <a:rect r="r" b="b" t="t" l="l"/>
              <a:pathLst>
                <a:path h="103886" w="5523738">
                  <a:moveTo>
                    <a:pt x="5494020" y="0"/>
                  </a:moveTo>
                  <a:lnTo>
                    <a:pt x="0" y="14986"/>
                  </a:lnTo>
                  <a:lnTo>
                    <a:pt x="254" y="103886"/>
                  </a:lnTo>
                  <a:lnTo>
                    <a:pt x="5494274" y="88900"/>
                  </a:lnTo>
                  <a:lnTo>
                    <a:pt x="5523738" y="44323"/>
                  </a:lnTo>
                  <a:lnTo>
                    <a:pt x="5494020" y="0"/>
                  </a:lnTo>
                  <a:close/>
                </a:path>
              </a:pathLst>
            </a:custGeom>
            <a:solidFill>
              <a:srgbClr val="7E7E7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494020" y="88646"/>
              <a:ext cx="29972" cy="89027"/>
            </a:xfrm>
            <a:custGeom>
              <a:avLst/>
              <a:gdLst/>
              <a:ahLst/>
              <a:cxnLst/>
              <a:rect r="r" b="b" t="t" l="l"/>
              <a:pathLst>
                <a:path h="89027" w="29972">
                  <a:moveTo>
                    <a:pt x="29718" y="0"/>
                  </a:moveTo>
                  <a:lnTo>
                    <a:pt x="0" y="127"/>
                  </a:lnTo>
                  <a:lnTo>
                    <a:pt x="29718" y="44450"/>
                  </a:lnTo>
                  <a:lnTo>
                    <a:pt x="254" y="89027"/>
                  </a:lnTo>
                  <a:lnTo>
                    <a:pt x="29972" y="88900"/>
                  </a:lnTo>
                  <a:lnTo>
                    <a:pt x="29718" y="0"/>
                  </a:lnTo>
                  <a:close/>
                </a:path>
              </a:pathLst>
            </a:custGeom>
            <a:solidFill>
              <a:srgbClr val="7E7E7E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434584" y="0"/>
              <a:ext cx="178435" cy="88773"/>
            </a:xfrm>
            <a:custGeom>
              <a:avLst/>
              <a:gdLst/>
              <a:ahLst/>
              <a:cxnLst/>
              <a:rect r="r" b="b" t="t" l="l"/>
              <a:pathLst>
                <a:path h="88773" w="178435">
                  <a:moveTo>
                    <a:pt x="0" y="0"/>
                  </a:moveTo>
                  <a:lnTo>
                    <a:pt x="59436" y="88773"/>
                  </a:lnTo>
                  <a:lnTo>
                    <a:pt x="178435" y="886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243901" y="489879"/>
            <a:ext cx="1328738" cy="1000125"/>
          </a:xfrm>
          <a:custGeom>
            <a:avLst/>
            <a:gdLst/>
            <a:ahLst/>
            <a:cxnLst/>
            <a:rect r="r" b="b" t="t" l="l"/>
            <a:pathLst>
              <a:path h="1000125" w="1328738">
                <a:moveTo>
                  <a:pt x="0" y="0"/>
                </a:moveTo>
                <a:lnTo>
                  <a:pt x="1328737" y="0"/>
                </a:lnTo>
                <a:lnTo>
                  <a:pt x="1328737" y="1000125"/>
                </a:lnTo>
                <a:lnTo>
                  <a:pt x="0" y="1000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074704" y="1417892"/>
            <a:ext cx="182880" cy="468630"/>
            <a:chOff x="0" y="0"/>
            <a:chExt cx="243840" cy="6248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078" cy="624078"/>
            </a:xfrm>
            <a:custGeom>
              <a:avLst/>
              <a:gdLst/>
              <a:ahLst/>
              <a:cxnLst/>
              <a:rect r="r" b="b" t="t" l="l"/>
              <a:pathLst>
                <a:path h="624078" w="243078">
                  <a:moveTo>
                    <a:pt x="128651" y="0"/>
                  </a:moveTo>
                  <a:lnTo>
                    <a:pt x="53213" y="26924"/>
                  </a:lnTo>
                  <a:lnTo>
                    <a:pt x="36449" y="103886"/>
                  </a:lnTo>
                  <a:lnTo>
                    <a:pt x="0" y="526034"/>
                  </a:lnTo>
                  <a:lnTo>
                    <a:pt x="37084" y="599440"/>
                  </a:lnTo>
                  <a:lnTo>
                    <a:pt x="50292" y="608838"/>
                  </a:lnTo>
                  <a:lnTo>
                    <a:pt x="62230" y="614934"/>
                  </a:lnTo>
                  <a:lnTo>
                    <a:pt x="78486" y="614934"/>
                  </a:lnTo>
                  <a:lnTo>
                    <a:pt x="88900" y="624078"/>
                  </a:lnTo>
                  <a:lnTo>
                    <a:pt x="143764" y="624078"/>
                  </a:lnTo>
                  <a:lnTo>
                    <a:pt x="146812" y="621030"/>
                  </a:lnTo>
                  <a:lnTo>
                    <a:pt x="155702" y="621030"/>
                  </a:lnTo>
                  <a:lnTo>
                    <a:pt x="234188" y="570992"/>
                  </a:lnTo>
                  <a:lnTo>
                    <a:pt x="243078" y="533654"/>
                  </a:lnTo>
                  <a:lnTo>
                    <a:pt x="233299" y="408432"/>
                  </a:lnTo>
                  <a:lnTo>
                    <a:pt x="203200" y="58420"/>
                  </a:lnTo>
                  <a:lnTo>
                    <a:pt x="152273" y="4572"/>
                  </a:lnTo>
                  <a:lnTo>
                    <a:pt x="128651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361576" y="1259514"/>
            <a:ext cx="425768" cy="338138"/>
            <a:chOff x="0" y="0"/>
            <a:chExt cx="567690" cy="4508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6801" cy="449707"/>
            </a:xfrm>
            <a:custGeom>
              <a:avLst/>
              <a:gdLst/>
              <a:ahLst/>
              <a:cxnLst/>
              <a:rect r="r" b="b" t="t" l="l"/>
              <a:pathLst>
                <a:path h="449707" w="566801">
                  <a:moveTo>
                    <a:pt x="80772" y="0"/>
                  </a:moveTo>
                  <a:lnTo>
                    <a:pt x="16256" y="47879"/>
                  </a:lnTo>
                  <a:lnTo>
                    <a:pt x="0" y="119888"/>
                  </a:lnTo>
                  <a:lnTo>
                    <a:pt x="4318" y="134874"/>
                  </a:lnTo>
                  <a:lnTo>
                    <a:pt x="12954" y="147701"/>
                  </a:lnTo>
                  <a:lnTo>
                    <a:pt x="25654" y="158369"/>
                  </a:lnTo>
                  <a:lnTo>
                    <a:pt x="39243" y="168402"/>
                  </a:lnTo>
                  <a:lnTo>
                    <a:pt x="66421" y="189484"/>
                  </a:lnTo>
                  <a:lnTo>
                    <a:pt x="391922" y="430657"/>
                  </a:lnTo>
                  <a:lnTo>
                    <a:pt x="405892" y="439547"/>
                  </a:lnTo>
                  <a:lnTo>
                    <a:pt x="420878" y="446405"/>
                  </a:lnTo>
                  <a:lnTo>
                    <a:pt x="437261" y="449707"/>
                  </a:lnTo>
                  <a:lnTo>
                    <a:pt x="455422" y="447929"/>
                  </a:lnTo>
                  <a:lnTo>
                    <a:pt x="498475" y="427228"/>
                  </a:lnTo>
                  <a:lnTo>
                    <a:pt x="534289" y="389763"/>
                  </a:lnTo>
                  <a:lnTo>
                    <a:pt x="558546" y="340741"/>
                  </a:lnTo>
                  <a:lnTo>
                    <a:pt x="566801" y="285242"/>
                  </a:lnTo>
                  <a:lnTo>
                    <a:pt x="563499" y="262128"/>
                  </a:lnTo>
                  <a:lnTo>
                    <a:pt x="555117" y="241046"/>
                  </a:lnTo>
                  <a:lnTo>
                    <a:pt x="540512" y="222631"/>
                  </a:lnTo>
                  <a:lnTo>
                    <a:pt x="518541" y="207518"/>
                  </a:lnTo>
                  <a:lnTo>
                    <a:pt x="353441" y="127254"/>
                  </a:lnTo>
                  <a:lnTo>
                    <a:pt x="105410" y="4953"/>
                  </a:lnTo>
                  <a:lnTo>
                    <a:pt x="93091" y="762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7349695" y="781072"/>
            <a:ext cx="439102" cy="328612"/>
            <a:chOff x="0" y="0"/>
            <a:chExt cx="585470" cy="4381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4327" cy="437642"/>
            </a:xfrm>
            <a:custGeom>
              <a:avLst/>
              <a:gdLst/>
              <a:ahLst/>
              <a:cxnLst/>
              <a:rect r="r" b="b" t="t" l="l"/>
              <a:pathLst>
                <a:path h="437642" w="584327">
                  <a:moveTo>
                    <a:pt x="467106" y="0"/>
                  </a:moveTo>
                  <a:lnTo>
                    <a:pt x="432816" y="4318"/>
                  </a:lnTo>
                  <a:lnTo>
                    <a:pt x="395351" y="24384"/>
                  </a:lnTo>
                  <a:lnTo>
                    <a:pt x="23241" y="285496"/>
                  </a:lnTo>
                  <a:lnTo>
                    <a:pt x="10795" y="293116"/>
                  </a:lnTo>
                  <a:lnTo>
                    <a:pt x="4699" y="302514"/>
                  </a:lnTo>
                  <a:lnTo>
                    <a:pt x="1651" y="316230"/>
                  </a:lnTo>
                  <a:lnTo>
                    <a:pt x="0" y="345821"/>
                  </a:lnTo>
                  <a:lnTo>
                    <a:pt x="6350" y="372364"/>
                  </a:lnTo>
                  <a:lnTo>
                    <a:pt x="72771" y="436753"/>
                  </a:lnTo>
                  <a:lnTo>
                    <a:pt x="90805" y="437642"/>
                  </a:lnTo>
                  <a:lnTo>
                    <a:pt x="109982" y="431927"/>
                  </a:lnTo>
                  <a:lnTo>
                    <a:pt x="279273" y="353060"/>
                  </a:lnTo>
                  <a:lnTo>
                    <a:pt x="533273" y="235966"/>
                  </a:lnTo>
                  <a:lnTo>
                    <a:pt x="555879" y="221488"/>
                  </a:lnTo>
                  <a:lnTo>
                    <a:pt x="570992" y="203200"/>
                  </a:lnTo>
                  <a:lnTo>
                    <a:pt x="580009" y="180848"/>
                  </a:lnTo>
                  <a:lnTo>
                    <a:pt x="584327" y="154178"/>
                  </a:lnTo>
                  <a:lnTo>
                    <a:pt x="579374" y="122301"/>
                  </a:lnTo>
                  <a:lnTo>
                    <a:pt x="569214" y="92075"/>
                  </a:lnTo>
                  <a:lnTo>
                    <a:pt x="553847" y="64008"/>
                  </a:lnTo>
                  <a:lnTo>
                    <a:pt x="533273" y="38354"/>
                  </a:lnTo>
                  <a:lnTo>
                    <a:pt x="500126" y="11303"/>
                  </a:lnTo>
                  <a:lnTo>
                    <a:pt x="467106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547209" y="1257300"/>
            <a:ext cx="438150" cy="338138"/>
            <a:chOff x="0" y="0"/>
            <a:chExt cx="584200" cy="4508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3438" cy="449961"/>
            </a:xfrm>
            <a:custGeom>
              <a:avLst/>
              <a:gdLst/>
              <a:ahLst/>
              <a:cxnLst/>
              <a:rect r="r" b="b" t="t" l="l"/>
              <a:pathLst>
                <a:path h="449961" w="583438">
                  <a:moveTo>
                    <a:pt x="493014" y="0"/>
                  </a:moveTo>
                  <a:lnTo>
                    <a:pt x="488188" y="0"/>
                  </a:lnTo>
                  <a:lnTo>
                    <a:pt x="480568" y="1524"/>
                  </a:lnTo>
                  <a:lnTo>
                    <a:pt x="474472" y="4826"/>
                  </a:lnTo>
                  <a:lnTo>
                    <a:pt x="220472" y="126492"/>
                  </a:lnTo>
                  <a:lnTo>
                    <a:pt x="51308" y="205740"/>
                  </a:lnTo>
                  <a:lnTo>
                    <a:pt x="1016" y="273050"/>
                  </a:lnTo>
                  <a:lnTo>
                    <a:pt x="0" y="302260"/>
                  </a:lnTo>
                  <a:lnTo>
                    <a:pt x="7239" y="339344"/>
                  </a:lnTo>
                  <a:lnTo>
                    <a:pt x="71374" y="428752"/>
                  </a:lnTo>
                  <a:lnTo>
                    <a:pt x="124079" y="449961"/>
                  </a:lnTo>
                  <a:lnTo>
                    <a:pt x="150368" y="445897"/>
                  </a:lnTo>
                  <a:lnTo>
                    <a:pt x="176784" y="431800"/>
                  </a:lnTo>
                  <a:lnTo>
                    <a:pt x="473837" y="218440"/>
                  </a:lnTo>
                  <a:lnTo>
                    <a:pt x="550418" y="164592"/>
                  </a:lnTo>
                  <a:lnTo>
                    <a:pt x="567182" y="149606"/>
                  </a:lnTo>
                  <a:lnTo>
                    <a:pt x="578231" y="132842"/>
                  </a:lnTo>
                  <a:lnTo>
                    <a:pt x="583438" y="113792"/>
                  </a:lnTo>
                  <a:lnTo>
                    <a:pt x="582930" y="91694"/>
                  </a:lnTo>
                  <a:lnTo>
                    <a:pt x="546989" y="23368"/>
                  </a:lnTo>
                  <a:lnTo>
                    <a:pt x="514350" y="3048"/>
                  </a:lnTo>
                  <a:lnTo>
                    <a:pt x="493014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544925" y="771525"/>
            <a:ext cx="439102" cy="342900"/>
            <a:chOff x="0" y="0"/>
            <a:chExt cx="585470" cy="457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5089" cy="455676"/>
            </a:xfrm>
            <a:custGeom>
              <a:avLst/>
              <a:gdLst/>
              <a:ahLst/>
              <a:cxnLst/>
              <a:rect r="r" b="b" t="t" l="l"/>
              <a:pathLst>
                <a:path h="455676" w="585089">
                  <a:moveTo>
                    <a:pt x="129032" y="0"/>
                  </a:moveTo>
                  <a:lnTo>
                    <a:pt x="28702" y="68326"/>
                  </a:lnTo>
                  <a:lnTo>
                    <a:pt x="0" y="161544"/>
                  </a:lnTo>
                  <a:lnTo>
                    <a:pt x="2794" y="188468"/>
                  </a:lnTo>
                  <a:lnTo>
                    <a:pt x="11684" y="211582"/>
                  </a:lnTo>
                  <a:lnTo>
                    <a:pt x="27559" y="230886"/>
                  </a:lnTo>
                  <a:lnTo>
                    <a:pt x="51308" y="246126"/>
                  </a:lnTo>
                  <a:lnTo>
                    <a:pt x="475488" y="449326"/>
                  </a:lnTo>
                  <a:lnTo>
                    <a:pt x="486410" y="455676"/>
                  </a:lnTo>
                  <a:lnTo>
                    <a:pt x="559308" y="420116"/>
                  </a:lnTo>
                  <a:lnTo>
                    <a:pt x="585089" y="343281"/>
                  </a:lnTo>
                  <a:lnTo>
                    <a:pt x="580644" y="322961"/>
                  </a:lnTo>
                  <a:lnTo>
                    <a:pt x="569468" y="305054"/>
                  </a:lnTo>
                  <a:lnTo>
                    <a:pt x="551688" y="289433"/>
                  </a:lnTo>
                  <a:lnTo>
                    <a:pt x="528701" y="273558"/>
                  </a:lnTo>
                  <a:lnTo>
                    <a:pt x="388239" y="172339"/>
                  </a:lnTo>
                  <a:lnTo>
                    <a:pt x="169418" y="12700"/>
                  </a:lnTo>
                  <a:lnTo>
                    <a:pt x="156972" y="4826"/>
                  </a:lnTo>
                  <a:lnTo>
                    <a:pt x="144526" y="1524"/>
                  </a:lnTo>
                  <a:lnTo>
                    <a:pt x="129032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7073562" y="489879"/>
            <a:ext cx="185738" cy="462915"/>
            <a:chOff x="0" y="0"/>
            <a:chExt cx="247650" cy="6172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7777" cy="616966"/>
            </a:xfrm>
            <a:custGeom>
              <a:avLst/>
              <a:gdLst/>
              <a:ahLst/>
              <a:cxnLst/>
              <a:rect r="r" b="b" t="t" l="l"/>
              <a:pathLst>
                <a:path h="616966" w="247777">
                  <a:moveTo>
                    <a:pt x="121539" y="0"/>
                  </a:moveTo>
                  <a:lnTo>
                    <a:pt x="16510" y="43053"/>
                  </a:lnTo>
                  <a:lnTo>
                    <a:pt x="0" y="71755"/>
                  </a:lnTo>
                  <a:lnTo>
                    <a:pt x="5080" y="134239"/>
                  </a:lnTo>
                  <a:lnTo>
                    <a:pt x="38100" y="513715"/>
                  </a:lnTo>
                  <a:lnTo>
                    <a:pt x="53594" y="592963"/>
                  </a:lnTo>
                  <a:lnTo>
                    <a:pt x="124587" y="616966"/>
                  </a:lnTo>
                  <a:lnTo>
                    <a:pt x="153162" y="612648"/>
                  </a:lnTo>
                  <a:lnTo>
                    <a:pt x="182118" y="600583"/>
                  </a:lnTo>
                  <a:lnTo>
                    <a:pt x="195326" y="591439"/>
                  </a:lnTo>
                  <a:lnTo>
                    <a:pt x="204470" y="579247"/>
                  </a:lnTo>
                  <a:lnTo>
                    <a:pt x="220726" y="379349"/>
                  </a:lnTo>
                  <a:lnTo>
                    <a:pt x="227330" y="310896"/>
                  </a:lnTo>
                  <a:lnTo>
                    <a:pt x="233426" y="242189"/>
                  </a:lnTo>
                  <a:lnTo>
                    <a:pt x="244729" y="105029"/>
                  </a:lnTo>
                  <a:lnTo>
                    <a:pt x="247777" y="85471"/>
                  </a:lnTo>
                  <a:lnTo>
                    <a:pt x="184912" y="11303"/>
                  </a:lnTo>
                  <a:lnTo>
                    <a:pt x="177546" y="9779"/>
                  </a:lnTo>
                  <a:lnTo>
                    <a:pt x="170180" y="5207"/>
                  </a:lnTo>
                  <a:lnTo>
                    <a:pt x="161036" y="3683"/>
                  </a:lnTo>
                  <a:lnTo>
                    <a:pt x="121539" y="0"/>
                  </a:lnTo>
                  <a:close/>
                </a:path>
              </a:pathLst>
            </a:custGeom>
            <a:solidFill>
              <a:srgbClr val="FDB412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7802225" y="1543050"/>
            <a:ext cx="71438" cy="71438"/>
          </a:xfrm>
          <a:custGeom>
            <a:avLst/>
            <a:gdLst/>
            <a:ahLst/>
            <a:cxnLst/>
            <a:rect r="r" b="b" t="t" l="l"/>
            <a:pathLst>
              <a:path h="71438" w="71438">
                <a:moveTo>
                  <a:pt x="0" y="0"/>
                </a:moveTo>
                <a:lnTo>
                  <a:pt x="71437" y="0"/>
                </a:lnTo>
                <a:lnTo>
                  <a:pt x="71437" y="71438"/>
                </a:lnTo>
                <a:lnTo>
                  <a:pt x="0" y="714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394767" y="9150346"/>
            <a:ext cx="3671667" cy="895348"/>
          </a:xfrm>
          <a:custGeom>
            <a:avLst/>
            <a:gdLst/>
            <a:ahLst/>
            <a:cxnLst/>
            <a:rect r="r" b="b" t="t" l="l"/>
            <a:pathLst>
              <a:path h="895348" w="3671667">
                <a:moveTo>
                  <a:pt x="0" y="0"/>
                </a:moveTo>
                <a:lnTo>
                  <a:pt x="3671667" y="0"/>
                </a:lnTo>
                <a:lnTo>
                  <a:pt x="3671667" y="895349"/>
                </a:lnTo>
                <a:lnTo>
                  <a:pt x="0" y="8953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4" t="0" r="-154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934588" y="317205"/>
            <a:ext cx="13324712" cy="142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 b="true">
                <a:solidFill>
                  <a:srgbClr val="047DC6"/>
                </a:solidFill>
                <a:latin typeface="Arial Bold"/>
                <a:ea typeface="Arial Bold"/>
                <a:cs typeface="Arial Bold"/>
                <a:sym typeface="Arial Bold"/>
              </a:rPr>
              <a:t>Sales </a:t>
            </a:r>
            <a:r>
              <a:rPr lang="en-US" sz="8100" b="true">
                <a:solidFill>
                  <a:srgbClr val="7E7E7E"/>
                </a:solidFill>
                <a:latin typeface="Arial Bold"/>
                <a:ea typeface="Arial Bold"/>
                <a:cs typeface="Arial Bold"/>
                <a:sym typeface="Arial Bold"/>
              </a:rPr>
              <a:t>Analysis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356358" y="1614487"/>
            <a:ext cx="1623060" cy="1623060"/>
            <a:chOff x="0" y="0"/>
            <a:chExt cx="2164080" cy="21640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62937" cy="2163064"/>
            </a:xfrm>
            <a:custGeom>
              <a:avLst/>
              <a:gdLst/>
              <a:ahLst/>
              <a:cxnLst/>
              <a:rect r="r" b="b" t="t" l="l"/>
              <a:pathLst>
                <a:path h="2163064" w="2162937">
                  <a:moveTo>
                    <a:pt x="1045210" y="0"/>
                  </a:moveTo>
                  <a:lnTo>
                    <a:pt x="964692" y="0"/>
                  </a:lnTo>
                  <a:lnTo>
                    <a:pt x="887222" y="24638"/>
                  </a:lnTo>
                  <a:lnTo>
                    <a:pt x="818896" y="73914"/>
                  </a:lnTo>
                  <a:lnTo>
                    <a:pt x="74041" y="818642"/>
                  </a:lnTo>
                  <a:lnTo>
                    <a:pt x="24638" y="886968"/>
                  </a:lnTo>
                  <a:lnTo>
                    <a:pt x="0" y="964565"/>
                  </a:lnTo>
                  <a:lnTo>
                    <a:pt x="0" y="1045210"/>
                  </a:lnTo>
                  <a:lnTo>
                    <a:pt x="24638" y="1122680"/>
                  </a:lnTo>
                  <a:lnTo>
                    <a:pt x="74041" y="1190879"/>
                  </a:lnTo>
                  <a:lnTo>
                    <a:pt x="971931" y="2089023"/>
                  </a:lnTo>
                  <a:lnTo>
                    <a:pt x="1040257" y="2138426"/>
                  </a:lnTo>
                  <a:lnTo>
                    <a:pt x="1117854" y="2163064"/>
                  </a:lnTo>
                  <a:lnTo>
                    <a:pt x="1198499" y="2163064"/>
                  </a:lnTo>
                  <a:lnTo>
                    <a:pt x="1275969" y="2138426"/>
                  </a:lnTo>
                  <a:lnTo>
                    <a:pt x="1344168" y="2089023"/>
                  </a:lnTo>
                  <a:lnTo>
                    <a:pt x="2088896" y="1344295"/>
                  </a:lnTo>
                  <a:lnTo>
                    <a:pt x="2138299" y="1275969"/>
                  </a:lnTo>
                  <a:lnTo>
                    <a:pt x="2162937" y="1198499"/>
                  </a:lnTo>
                  <a:lnTo>
                    <a:pt x="2162937" y="1117854"/>
                  </a:lnTo>
                  <a:lnTo>
                    <a:pt x="2138299" y="1040257"/>
                  </a:lnTo>
                  <a:lnTo>
                    <a:pt x="2088896" y="971931"/>
                  </a:lnTo>
                  <a:lnTo>
                    <a:pt x="1191133" y="73914"/>
                  </a:lnTo>
                  <a:lnTo>
                    <a:pt x="1122807" y="24638"/>
                  </a:lnTo>
                  <a:lnTo>
                    <a:pt x="1045210" y="0"/>
                  </a:lnTo>
                  <a:close/>
                </a:path>
              </a:pathLst>
            </a:custGeom>
            <a:solidFill>
              <a:srgbClr val="047DC6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8356357" y="3098683"/>
            <a:ext cx="9294298" cy="2658207"/>
          </a:xfrm>
          <a:custGeom>
            <a:avLst/>
            <a:gdLst/>
            <a:ahLst/>
            <a:cxnLst/>
            <a:rect r="r" b="b" t="t" l="l"/>
            <a:pathLst>
              <a:path h="2658207" w="9294298">
                <a:moveTo>
                  <a:pt x="0" y="0"/>
                </a:moveTo>
                <a:lnTo>
                  <a:pt x="9294298" y="0"/>
                </a:lnTo>
                <a:lnTo>
                  <a:pt x="9294298" y="2658207"/>
                </a:lnTo>
                <a:lnTo>
                  <a:pt x="0" y="26582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612951" y="5756890"/>
            <a:ext cx="8461753" cy="4179459"/>
          </a:xfrm>
          <a:custGeom>
            <a:avLst/>
            <a:gdLst/>
            <a:ahLst/>
            <a:cxnLst/>
            <a:rect r="r" b="b" t="t" l="l"/>
            <a:pathLst>
              <a:path h="4179459" w="8461753">
                <a:moveTo>
                  <a:pt x="0" y="0"/>
                </a:moveTo>
                <a:lnTo>
                  <a:pt x="8461753" y="0"/>
                </a:lnTo>
                <a:lnTo>
                  <a:pt x="8461753" y="4179460"/>
                </a:lnTo>
                <a:lnTo>
                  <a:pt x="0" y="4179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527" t="0" r="-3884" b="-1361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561700" y="1878742"/>
            <a:ext cx="5311140" cy="49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true" sz="2700" spc="-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Calculate the total gross income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561700" y="2293460"/>
            <a:ext cx="3702368" cy="49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true" sz="2700" spc="-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generated in each city.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762599" y="1944253"/>
            <a:ext cx="810578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 spc="3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01700" y="214312"/>
            <a:ext cx="4329112" cy="7015162"/>
          </a:xfrm>
          <a:custGeom>
            <a:avLst/>
            <a:gdLst/>
            <a:ahLst/>
            <a:cxnLst/>
            <a:rect r="r" b="b" t="t" l="l"/>
            <a:pathLst>
              <a:path h="7015162" w="4329112">
                <a:moveTo>
                  <a:pt x="0" y="0"/>
                </a:moveTo>
                <a:lnTo>
                  <a:pt x="4329112" y="0"/>
                </a:lnTo>
                <a:lnTo>
                  <a:pt x="4329112" y="7015163"/>
                </a:lnTo>
                <a:lnTo>
                  <a:pt x="0" y="7015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80402" y="3379089"/>
            <a:ext cx="1291590" cy="114300"/>
          </a:xfrm>
          <a:custGeom>
            <a:avLst/>
            <a:gdLst/>
            <a:ahLst/>
            <a:cxnLst/>
            <a:rect r="r" b="b" t="t" l="l"/>
            <a:pathLst>
              <a:path h="114300" w="1291590">
                <a:moveTo>
                  <a:pt x="0" y="0"/>
                </a:moveTo>
                <a:lnTo>
                  <a:pt x="1291590" y="0"/>
                </a:lnTo>
                <a:lnTo>
                  <a:pt x="129159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2988" y="652366"/>
            <a:ext cx="1314450" cy="971550"/>
          </a:xfrm>
          <a:custGeom>
            <a:avLst/>
            <a:gdLst/>
            <a:ahLst/>
            <a:cxnLst/>
            <a:rect r="r" b="b" t="t" l="l"/>
            <a:pathLst>
              <a:path h="971550" w="1314450">
                <a:moveTo>
                  <a:pt x="0" y="0"/>
                </a:moveTo>
                <a:lnTo>
                  <a:pt x="1314450" y="0"/>
                </a:lnTo>
                <a:lnTo>
                  <a:pt x="131445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0112" y="8035458"/>
            <a:ext cx="5329238" cy="1498829"/>
          </a:xfrm>
          <a:custGeom>
            <a:avLst/>
            <a:gdLst/>
            <a:ahLst/>
            <a:cxnLst/>
            <a:rect r="r" b="b" t="t" l="l"/>
            <a:pathLst>
              <a:path h="1498829" w="5329238">
                <a:moveTo>
                  <a:pt x="0" y="0"/>
                </a:moveTo>
                <a:lnTo>
                  <a:pt x="5329238" y="0"/>
                </a:lnTo>
                <a:lnTo>
                  <a:pt x="5329238" y="1498828"/>
                </a:lnTo>
                <a:lnTo>
                  <a:pt x="0" y="1498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25" r="0" b="-32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92930" y="1756029"/>
            <a:ext cx="1623060" cy="1623060"/>
            <a:chOff x="0" y="0"/>
            <a:chExt cx="2164080" cy="21640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63064" cy="2162937"/>
            </a:xfrm>
            <a:custGeom>
              <a:avLst/>
              <a:gdLst/>
              <a:ahLst/>
              <a:cxnLst/>
              <a:rect r="r" b="b" t="t" l="l"/>
              <a:pathLst>
                <a:path h="2162937" w="2163064">
                  <a:moveTo>
                    <a:pt x="1045210" y="0"/>
                  </a:moveTo>
                  <a:lnTo>
                    <a:pt x="964692" y="0"/>
                  </a:lnTo>
                  <a:lnTo>
                    <a:pt x="887095" y="24638"/>
                  </a:lnTo>
                  <a:lnTo>
                    <a:pt x="818769" y="74041"/>
                  </a:lnTo>
                  <a:lnTo>
                    <a:pt x="74041" y="818769"/>
                  </a:lnTo>
                  <a:lnTo>
                    <a:pt x="24638" y="887095"/>
                  </a:lnTo>
                  <a:lnTo>
                    <a:pt x="0" y="964692"/>
                  </a:lnTo>
                  <a:lnTo>
                    <a:pt x="0" y="1045210"/>
                  </a:lnTo>
                  <a:lnTo>
                    <a:pt x="24638" y="1122680"/>
                  </a:lnTo>
                  <a:lnTo>
                    <a:pt x="74041" y="1191006"/>
                  </a:lnTo>
                  <a:lnTo>
                    <a:pt x="972058" y="2088896"/>
                  </a:lnTo>
                  <a:lnTo>
                    <a:pt x="1040384" y="2138299"/>
                  </a:lnTo>
                  <a:lnTo>
                    <a:pt x="1117981" y="2162937"/>
                  </a:lnTo>
                  <a:lnTo>
                    <a:pt x="1198626" y="2162937"/>
                  </a:lnTo>
                  <a:lnTo>
                    <a:pt x="1276096" y="2138299"/>
                  </a:lnTo>
                  <a:lnTo>
                    <a:pt x="1344295" y="2088896"/>
                  </a:lnTo>
                  <a:lnTo>
                    <a:pt x="2089023" y="1344168"/>
                  </a:lnTo>
                  <a:lnTo>
                    <a:pt x="2138426" y="1275842"/>
                  </a:lnTo>
                  <a:lnTo>
                    <a:pt x="2163064" y="1198372"/>
                  </a:lnTo>
                  <a:lnTo>
                    <a:pt x="2163064" y="1117854"/>
                  </a:lnTo>
                  <a:lnTo>
                    <a:pt x="2138426" y="1040384"/>
                  </a:lnTo>
                  <a:lnTo>
                    <a:pt x="2089023" y="972058"/>
                  </a:lnTo>
                  <a:lnTo>
                    <a:pt x="1191133" y="74168"/>
                  </a:lnTo>
                  <a:lnTo>
                    <a:pt x="1122807" y="24765"/>
                  </a:lnTo>
                  <a:lnTo>
                    <a:pt x="1045210" y="0"/>
                  </a:lnTo>
                  <a:close/>
                </a:path>
              </a:pathLst>
            </a:custGeom>
            <a:solidFill>
              <a:srgbClr val="047DC6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357438" y="3020337"/>
            <a:ext cx="9979783" cy="2980388"/>
          </a:xfrm>
          <a:custGeom>
            <a:avLst/>
            <a:gdLst/>
            <a:ahLst/>
            <a:cxnLst/>
            <a:rect r="r" b="b" t="t" l="l"/>
            <a:pathLst>
              <a:path h="2980388" w="9979783">
                <a:moveTo>
                  <a:pt x="0" y="0"/>
                </a:moveTo>
                <a:lnTo>
                  <a:pt x="9979782" y="0"/>
                </a:lnTo>
                <a:lnTo>
                  <a:pt x="9979782" y="2980388"/>
                </a:lnTo>
                <a:lnTo>
                  <a:pt x="0" y="29803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13692" y="6259174"/>
            <a:ext cx="5803667" cy="3552568"/>
          </a:xfrm>
          <a:custGeom>
            <a:avLst/>
            <a:gdLst/>
            <a:ahLst/>
            <a:cxnLst/>
            <a:rect r="r" b="b" t="t" l="l"/>
            <a:pathLst>
              <a:path h="3552568" w="5803667">
                <a:moveTo>
                  <a:pt x="0" y="0"/>
                </a:moveTo>
                <a:lnTo>
                  <a:pt x="5803666" y="0"/>
                </a:lnTo>
                <a:lnTo>
                  <a:pt x="5803666" y="3552568"/>
                </a:lnTo>
                <a:lnTo>
                  <a:pt x="0" y="35525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5420" b="-1330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41281" y="361854"/>
            <a:ext cx="8839312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 b="true">
                <a:solidFill>
                  <a:srgbClr val="047DC6"/>
                </a:solidFill>
                <a:latin typeface="Arial Bold"/>
                <a:ea typeface="Arial Bold"/>
                <a:cs typeface="Arial Bold"/>
                <a:sym typeface="Arial Bold"/>
              </a:rPr>
              <a:t>Sales	</a:t>
            </a:r>
            <a:r>
              <a:rPr lang="en-US" sz="8100" b="true">
                <a:solidFill>
                  <a:srgbClr val="7E7E7E"/>
                </a:solidFill>
                <a:latin typeface="Arial Bold"/>
                <a:ea typeface="Arial Bold"/>
                <a:cs typeface="Arial Bold"/>
                <a:sym typeface="Arial Bold"/>
              </a:rPr>
              <a:t>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57438" y="2260598"/>
            <a:ext cx="10652111" cy="501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7"/>
              </a:lnSpc>
            </a:pPr>
            <a:r>
              <a:rPr lang="en-US" b="true" sz="2899" spc="-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Find the average rating given by  customers in each branch.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9172" y="2037969"/>
            <a:ext cx="810578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 spc="3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58887" y="164496"/>
            <a:ext cx="4329112" cy="7015162"/>
          </a:xfrm>
          <a:custGeom>
            <a:avLst/>
            <a:gdLst/>
            <a:ahLst/>
            <a:cxnLst/>
            <a:rect r="r" b="b" t="t" l="l"/>
            <a:pathLst>
              <a:path h="7015162" w="4329112">
                <a:moveTo>
                  <a:pt x="0" y="0"/>
                </a:moveTo>
                <a:lnTo>
                  <a:pt x="4329113" y="0"/>
                </a:lnTo>
                <a:lnTo>
                  <a:pt x="4329113" y="7015163"/>
                </a:lnTo>
                <a:lnTo>
                  <a:pt x="0" y="7015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80402" y="3379089"/>
            <a:ext cx="1291590" cy="114300"/>
          </a:xfrm>
          <a:custGeom>
            <a:avLst/>
            <a:gdLst/>
            <a:ahLst/>
            <a:cxnLst/>
            <a:rect r="r" b="b" t="t" l="l"/>
            <a:pathLst>
              <a:path h="114300" w="1291590">
                <a:moveTo>
                  <a:pt x="0" y="0"/>
                </a:moveTo>
                <a:lnTo>
                  <a:pt x="1291590" y="0"/>
                </a:lnTo>
                <a:lnTo>
                  <a:pt x="129159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8188" y="542925"/>
            <a:ext cx="1314450" cy="971550"/>
          </a:xfrm>
          <a:custGeom>
            <a:avLst/>
            <a:gdLst/>
            <a:ahLst/>
            <a:cxnLst/>
            <a:rect r="r" b="b" t="t" l="l"/>
            <a:pathLst>
              <a:path h="971550" w="1314450">
                <a:moveTo>
                  <a:pt x="0" y="0"/>
                </a:moveTo>
                <a:lnTo>
                  <a:pt x="1314450" y="0"/>
                </a:lnTo>
                <a:lnTo>
                  <a:pt x="131445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1949" y="8350623"/>
            <a:ext cx="5329238" cy="1510725"/>
          </a:xfrm>
          <a:custGeom>
            <a:avLst/>
            <a:gdLst/>
            <a:ahLst/>
            <a:cxnLst/>
            <a:rect r="r" b="b" t="t" l="l"/>
            <a:pathLst>
              <a:path h="1510725" w="5329238">
                <a:moveTo>
                  <a:pt x="0" y="0"/>
                </a:moveTo>
                <a:lnTo>
                  <a:pt x="5329237" y="0"/>
                </a:lnTo>
                <a:lnTo>
                  <a:pt x="5329237" y="1510725"/>
                </a:lnTo>
                <a:lnTo>
                  <a:pt x="0" y="15107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0" t="0" r="-7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36746" y="1573606"/>
            <a:ext cx="1623060" cy="1623060"/>
            <a:chOff x="0" y="0"/>
            <a:chExt cx="2164080" cy="21640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63064" cy="2162937"/>
            </a:xfrm>
            <a:custGeom>
              <a:avLst/>
              <a:gdLst/>
              <a:ahLst/>
              <a:cxnLst/>
              <a:rect r="r" b="b" t="t" l="l"/>
              <a:pathLst>
                <a:path h="2162937" w="2163064">
                  <a:moveTo>
                    <a:pt x="1045210" y="0"/>
                  </a:moveTo>
                  <a:lnTo>
                    <a:pt x="964692" y="0"/>
                  </a:lnTo>
                  <a:lnTo>
                    <a:pt x="887095" y="24638"/>
                  </a:lnTo>
                  <a:lnTo>
                    <a:pt x="818769" y="74041"/>
                  </a:lnTo>
                  <a:lnTo>
                    <a:pt x="74041" y="818769"/>
                  </a:lnTo>
                  <a:lnTo>
                    <a:pt x="24638" y="887095"/>
                  </a:lnTo>
                  <a:lnTo>
                    <a:pt x="0" y="964692"/>
                  </a:lnTo>
                  <a:lnTo>
                    <a:pt x="0" y="1045210"/>
                  </a:lnTo>
                  <a:lnTo>
                    <a:pt x="24638" y="1122680"/>
                  </a:lnTo>
                  <a:lnTo>
                    <a:pt x="74041" y="1191006"/>
                  </a:lnTo>
                  <a:lnTo>
                    <a:pt x="972058" y="2088896"/>
                  </a:lnTo>
                  <a:lnTo>
                    <a:pt x="1040384" y="2138299"/>
                  </a:lnTo>
                  <a:lnTo>
                    <a:pt x="1117981" y="2162937"/>
                  </a:lnTo>
                  <a:lnTo>
                    <a:pt x="1198626" y="2162937"/>
                  </a:lnTo>
                  <a:lnTo>
                    <a:pt x="1276096" y="2138299"/>
                  </a:lnTo>
                  <a:lnTo>
                    <a:pt x="1344295" y="2088896"/>
                  </a:lnTo>
                  <a:lnTo>
                    <a:pt x="2089023" y="1344168"/>
                  </a:lnTo>
                  <a:lnTo>
                    <a:pt x="2138426" y="1275842"/>
                  </a:lnTo>
                  <a:lnTo>
                    <a:pt x="2163064" y="1198372"/>
                  </a:lnTo>
                  <a:lnTo>
                    <a:pt x="2163064" y="1117854"/>
                  </a:lnTo>
                  <a:lnTo>
                    <a:pt x="2138426" y="1040384"/>
                  </a:lnTo>
                  <a:lnTo>
                    <a:pt x="2089023" y="972058"/>
                  </a:lnTo>
                  <a:lnTo>
                    <a:pt x="1191133" y="74168"/>
                  </a:lnTo>
                  <a:lnTo>
                    <a:pt x="1122807" y="24765"/>
                  </a:lnTo>
                  <a:lnTo>
                    <a:pt x="1045210" y="0"/>
                  </a:lnTo>
                  <a:close/>
                </a:path>
              </a:pathLst>
            </a:custGeom>
            <a:solidFill>
              <a:srgbClr val="047DC6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482513" y="2710929"/>
            <a:ext cx="10128266" cy="2824024"/>
          </a:xfrm>
          <a:custGeom>
            <a:avLst/>
            <a:gdLst/>
            <a:ahLst/>
            <a:cxnLst/>
            <a:rect r="r" b="b" t="t" l="l"/>
            <a:pathLst>
              <a:path h="2824024" w="10128266">
                <a:moveTo>
                  <a:pt x="0" y="0"/>
                </a:moveTo>
                <a:lnTo>
                  <a:pt x="10128266" y="0"/>
                </a:lnTo>
                <a:lnTo>
                  <a:pt x="10128266" y="2824024"/>
                </a:lnTo>
                <a:lnTo>
                  <a:pt x="0" y="28240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07854" y="5630203"/>
            <a:ext cx="7993086" cy="4666714"/>
          </a:xfrm>
          <a:custGeom>
            <a:avLst/>
            <a:gdLst/>
            <a:ahLst/>
            <a:cxnLst/>
            <a:rect r="r" b="b" t="t" l="l"/>
            <a:pathLst>
              <a:path h="4666714" w="7993086">
                <a:moveTo>
                  <a:pt x="0" y="0"/>
                </a:moveTo>
                <a:lnTo>
                  <a:pt x="7993086" y="0"/>
                </a:lnTo>
                <a:lnTo>
                  <a:pt x="7993086" y="4666714"/>
                </a:lnTo>
                <a:lnTo>
                  <a:pt x="0" y="46667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736" r="-1558" b="-13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42016" y="381000"/>
            <a:ext cx="10209261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 b="true">
                <a:solidFill>
                  <a:srgbClr val="047DC6"/>
                </a:solidFill>
                <a:latin typeface="Arial Bold"/>
                <a:ea typeface="Arial Bold"/>
                <a:cs typeface="Arial Bold"/>
                <a:sym typeface="Arial Bold"/>
              </a:rPr>
              <a:t>Sales	</a:t>
            </a:r>
            <a:r>
              <a:rPr lang="en-US" sz="8100" b="true">
                <a:solidFill>
                  <a:srgbClr val="7E7E7E"/>
                </a:solidFill>
                <a:latin typeface="Arial Bold"/>
                <a:ea typeface="Arial Bold"/>
                <a:cs typeface="Arial Bold"/>
                <a:sym typeface="Arial Bold"/>
              </a:rPr>
              <a:t>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43129" y="2091690"/>
            <a:ext cx="10008148" cy="52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8"/>
              </a:lnSpc>
            </a:pPr>
            <a:r>
              <a:rPr lang="en-US" b="true" sz="2999" spc="-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Determine the total quantity of  each product line sold.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2988" y="1855546"/>
            <a:ext cx="810578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 spc="3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DAGP5NwOtPA</dc:identifier>
  <dcterms:modified xsi:type="dcterms:W3CDTF">2011-08-01T06:04:30Z</dcterms:modified>
  <cp:revision>1</cp:revision>
  <dc:title>Walmart Sales Analysis.pptx</dc:title>
</cp:coreProperties>
</file>